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3" r:id="rId8"/>
    <p:sldId id="267" r:id="rId9"/>
    <p:sldId id="264" r:id="rId10"/>
    <p:sldId id="26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709"/>
  </p:normalViewPr>
  <p:slideViewPr>
    <p:cSldViewPr>
      <p:cViewPr varScale="1">
        <p:scale>
          <a:sx n="69" d="100"/>
          <a:sy n="69" d="100"/>
        </p:scale>
        <p:origin x="134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D7D24ED-D93B-4FF2-89C4-48A0B3F7B0E8}" type="datetimeFigureOut">
              <a:rPr lang="tr-TR" smtClean="0"/>
              <a:t>15.10.2025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228349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D7D24ED-D93B-4FF2-89C4-48A0B3F7B0E8}" type="datetimeFigureOut">
              <a:rPr lang="tr-TR" smtClean="0"/>
              <a:t>15.10.2025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379895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D7D24ED-D93B-4FF2-89C4-48A0B3F7B0E8}" type="datetimeFigureOut">
              <a:rPr lang="tr-TR" smtClean="0"/>
              <a:t>15.10.2025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248944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D7D24ED-D93B-4FF2-89C4-48A0B3F7B0E8}" type="datetimeFigureOut">
              <a:rPr lang="tr-TR" smtClean="0"/>
              <a:t>15.10.2025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166219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D7D24ED-D93B-4FF2-89C4-48A0B3F7B0E8}" type="datetimeFigureOut">
              <a:rPr lang="tr-TR" smtClean="0"/>
              <a:t>15.10.2025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126785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D7D24ED-D93B-4FF2-89C4-48A0B3F7B0E8}" type="datetimeFigureOut">
              <a:rPr lang="tr-TR" smtClean="0"/>
              <a:t>15.10.2025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85203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D7D24ED-D93B-4FF2-89C4-48A0B3F7B0E8}" type="datetimeFigureOut">
              <a:rPr lang="tr-TR" smtClean="0"/>
              <a:t>15.10.2025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134326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D7D24ED-D93B-4FF2-89C4-48A0B3F7B0E8}" type="datetimeFigureOut">
              <a:rPr lang="tr-TR" smtClean="0"/>
              <a:t>15.10.2025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236874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D7D24ED-D93B-4FF2-89C4-48A0B3F7B0E8}" type="datetimeFigureOut">
              <a:rPr lang="tr-TR" smtClean="0"/>
              <a:t>15.10.2025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214829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D7D24ED-D93B-4FF2-89C4-48A0B3F7B0E8}" type="datetimeFigureOut">
              <a:rPr lang="tr-TR" smtClean="0"/>
              <a:t>15.10.2025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119716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D7D24ED-D93B-4FF2-89C4-48A0B3F7B0E8}" type="datetimeFigureOut">
              <a:rPr lang="tr-TR" smtClean="0"/>
              <a:t>15.10.2025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6DCC592-7FE6-470D-A498-F2D3E793C5B8}" type="slidenum">
              <a:rPr lang="tr-TR" smtClean="0"/>
              <a:t>‹#›</a:t>
            </a:fld>
            <a:endParaRPr lang="tr-TR"/>
          </a:p>
        </p:txBody>
      </p:sp>
    </p:spTree>
    <p:extLst>
      <p:ext uri="{BB962C8B-B14F-4D97-AF65-F5344CB8AC3E}">
        <p14:creationId xmlns:p14="http://schemas.microsoft.com/office/powerpoint/2010/main" val="156996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D24ED-D93B-4FF2-89C4-48A0B3F7B0E8}" type="datetimeFigureOut">
              <a:rPr lang="tr-TR" smtClean="0"/>
              <a:t>15.10.2025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CC592-7FE6-470D-A498-F2D3E793C5B8}" type="slidenum">
              <a:rPr lang="tr-TR" smtClean="0"/>
              <a:t>‹#›</a:t>
            </a:fld>
            <a:endParaRPr lang="tr-TR"/>
          </a:p>
        </p:txBody>
      </p:sp>
    </p:spTree>
    <p:extLst>
      <p:ext uri="{BB962C8B-B14F-4D97-AF65-F5344CB8AC3E}">
        <p14:creationId xmlns:p14="http://schemas.microsoft.com/office/powerpoint/2010/main" val="2436610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332656"/>
            <a:ext cx="7772400" cy="864096"/>
          </a:xfrm>
        </p:spPr>
        <p:txBody>
          <a:bodyPr>
            <a:normAutofit/>
          </a:bodyPr>
          <a:lstStyle/>
          <a:p>
            <a:r>
              <a:rPr lang="tr-TR" sz="2000" b="1" dirty="0">
                <a:solidFill>
                  <a:srgbClr val="C00000"/>
                </a:solidFill>
              </a:rPr>
              <a:t>BİLGİ PAKETİ (BOLOGNA) İŞLEMLERİ ÖNCESİ YAPILMASI GEREKENLER</a:t>
            </a:r>
          </a:p>
        </p:txBody>
      </p:sp>
      <p:sp>
        <p:nvSpPr>
          <p:cNvPr id="3" name="Alt Başlık 2"/>
          <p:cNvSpPr>
            <a:spLocks noGrp="1"/>
          </p:cNvSpPr>
          <p:nvPr>
            <p:ph type="subTitle" idx="1"/>
          </p:nvPr>
        </p:nvSpPr>
        <p:spPr>
          <a:xfrm>
            <a:off x="539552" y="1484784"/>
            <a:ext cx="8208912" cy="5256584"/>
          </a:xfrm>
        </p:spPr>
        <p:txBody>
          <a:bodyPr>
            <a:normAutofit fontScale="92500" lnSpcReduction="10000"/>
          </a:bodyPr>
          <a:lstStyle/>
          <a:p>
            <a:pPr algn="just"/>
            <a:r>
              <a:rPr lang="tr-TR" sz="2000" b="1" dirty="0">
                <a:solidFill>
                  <a:srgbClr val="C00000"/>
                </a:solidFill>
              </a:rPr>
              <a:t>1-</a:t>
            </a:r>
            <a:r>
              <a:rPr lang="tr-TR" sz="2000" dirty="0">
                <a:solidFill>
                  <a:schemeClr val="tx1"/>
                </a:solidFill>
              </a:rPr>
              <a:t> </a:t>
            </a:r>
            <a:r>
              <a:rPr lang="tr-TR" sz="2000" b="1" dirty="0">
                <a:solidFill>
                  <a:srgbClr val="C00000"/>
                </a:solidFill>
              </a:rPr>
              <a:t>Fakülte – Bölüm – Programların kontrol edilmesi</a:t>
            </a:r>
          </a:p>
          <a:p>
            <a:pPr algn="just"/>
            <a:r>
              <a:rPr lang="tr-TR" sz="2000" dirty="0">
                <a:solidFill>
                  <a:schemeClr val="tx1"/>
                </a:solidFill>
              </a:rPr>
              <a:t>(Akademik İşlemler&gt;Fakülte Tanımları) </a:t>
            </a:r>
          </a:p>
          <a:p>
            <a:pPr algn="just"/>
            <a:r>
              <a:rPr lang="tr-TR" sz="2000" dirty="0">
                <a:solidFill>
                  <a:schemeClr val="tx1"/>
                </a:solidFill>
              </a:rPr>
              <a:t>(Akademik İşlemler &gt; Bölüm Tanımları)</a:t>
            </a:r>
          </a:p>
          <a:p>
            <a:pPr algn="just"/>
            <a:r>
              <a:rPr lang="tr-TR" sz="2000" dirty="0">
                <a:solidFill>
                  <a:schemeClr val="tx1"/>
                </a:solidFill>
              </a:rPr>
              <a:t>(Akademik İşlemler &gt; Program Tanımları)</a:t>
            </a:r>
          </a:p>
          <a:p>
            <a:pPr algn="just"/>
            <a:r>
              <a:rPr lang="tr-TR" sz="2000" dirty="0">
                <a:solidFill>
                  <a:schemeClr val="tx1"/>
                </a:solidFill>
              </a:rPr>
              <a:t>Seçilen fakülte – bölüm – programı düzenlemek için; Değiştir butonuna tıklayınız. </a:t>
            </a:r>
          </a:p>
          <a:p>
            <a:pPr marL="457200" indent="-457200" algn="just">
              <a:buAutoNum type="alphaLcParenR"/>
            </a:pPr>
            <a:r>
              <a:rPr lang="tr-TR" sz="2000" dirty="0">
                <a:solidFill>
                  <a:schemeClr val="tx1"/>
                </a:solidFill>
              </a:rPr>
              <a:t>Bologna Ekranında Gösterme seçilmiş ise bu fakülte – bölüm –program Bologna işlemlerinde ve Bologna sayfasında gözükmeyecektir.</a:t>
            </a:r>
          </a:p>
          <a:p>
            <a:pPr marL="457200" indent="-457200" algn="just">
              <a:buAutoNum type="alphaLcParenR"/>
            </a:pPr>
            <a:r>
              <a:rPr lang="tr-TR" sz="2000" dirty="0">
                <a:solidFill>
                  <a:schemeClr val="tx1"/>
                </a:solidFill>
              </a:rPr>
              <a:t>Program tanımlarından; Aktif seçeneği seçilmemiş ise bu program Bologna işlemlerinde ve Bologna sayfasında gözükmeyecektir.</a:t>
            </a:r>
          </a:p>
          <a:p>
            <a:pPr marL="457200" indent="-457200" algn="just">
              <a:buAutoNum type="alphaLcParenR"/>
            </a:pPr>
            <a:r>
              <a:rPr lang="tr-TR" sz="2000" dirty="0">
                <a:solidFill>
                  <a:schemeClr val="tx1"/>
                </a:solidFill>
              </a:rPr>
              <a:t>Fakülte tanımlarından; Fakülte </a:t>
            </a:r>
            <a:r>
              <a:rPr lang="tr-TR" sz="2000" dirty="0" err="1">
                <a:solidFill>
                  <a:schemeClr val="tx1"/>
                </a:solidFill>
              </a:rPr>
              <a:t>Tipi’nin</a:t>
            </a:r>
            <a:r>
              <a:rPr lang="tr-TR" sz="2000" dirty="0">
                <a:solidFill>
                  <a:schemeClr val="tx1"/>
                </a:solidFill>
              </a:rPr>
              <a:t> doğru olduğundan emin olunuz.</a:t>
            </a:r>
          </a:p>
          <a:p>
            <a:pPr marL="457200" indent="-457200" algn="just">
              <a:buAutoNum type="alphaLcParenR"/>
            </a:pPr>
            <a:r>
              <a:rPr lang="tr-TR" sz="2000" dirty="0">
                <a:solidFill>
                  <a:schemeClr val="tx1"/>
                </a:solidFill>
              </a:rPr>
              <a:t>Program tanımlarından; Program Türü’ nün doğru olduğundan emin olunuz.</a:t>
            </a:r>
          </a:p>
          <a:p>
            <a:pPr algn="just"/>
            <a:endParaRPr lang="tr-TR" sz="2000" dirty="0">
              <a:solidFill>
                <a:schemeClr val="tx1"/>
              </a:solidFill>
            </a:endParaRPr>
          </a:p>
          <a:p>
            <a:pPr algn="just"/>
            <a:r>
              <a:rPr lang="tr-TR" sz="2000" b="1" dirty="0">
                <a:solidFill>
                  <a:srgbClr val="C00000"/>
                </a:solidFill>
              </a:rPr>
              <a:t>2- Müfredat derslerinin kontrol edilmesi</a:t>
            </a:r>
          </a:p>
          <a:p>
            <a:pPr algn="just"/>
            <a:r>
              <a:rPr lang="tr-TR" sz="2000" dirty="0">
                <a:solidFill>
                  <a:schemeClr val="tx1"/>
                </a:solidFill>
              </a:rPr>
              <a:t>(Ders İşlemleri &gt; Müfredat İşlemleri &gt; Müfredat Seçiniz &gt; Müfredat Dersleri &gt; Dersin üzerine tıkla &gt; Değiştir ) </a:t>
            </a:r>
          </a:p>
          <a:p>
            <a:pPr marL="457200" indent="-457200" algn="just">
              <a:buAutoNum type="alphaLcParenR"/>
            </a:pPr>
            <a:r>
              <a:rPr lang="tr-TR" sz="2000" dirty="0">
                <a:solidFill>
                  <a:schemeClr val="tx1"/>
                </a:solidFill>
              </a:rPr>
              <a:t>Açılan ekranda </a:t>
            </a:r>
            <a:r>
              <a:rPr lang="tr-TR" sz="2000" dirty="0" err="1">
                <a:solidFill>
                  <a:schemeClr val="tx1"/>
                </a:solidFill>
              </a:rPr>
              <a:t>Bolognada</a:t>
            </a:r>
            <a:r>
              <a:rPr lang="tr-TR" sz="2000" dirty="0">
                <a:solidFill>
                  <a:schemeClr val="tx1"/>
                </a:solidFill>
              </a:rPr>
              <a:t> Gösterme seçili ise bu dersler Bologna sayfasında gözükmeyecektir.</a:t>
            </a:r>
          </a:p>
          <a:p>
            <a:pPr algn="just"/>
            <a:endParaRPr lang="tr-TR" sz="2000" dirty="0">
              <a:solidFill>
                <a:schemeClr val="tx1"/>
              </a:solidFill>
            </a:endParaRPr>
          </a:p>
        </p:txBody>
      </p:sp>
    </p:spTree>
    <p:extLst>
      <p:ext uri="{BB962C8B-B14F-4D97-AF65-F5344CB8AC3E}">
        <p14:creationId xmlns:p14="http://schemas.microsoft.com/office/powerpoint/2010/main" val="92803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147248" cy="706090"/>
          </a:xfrm>
        </p:spPr>
        <p:txBody>
          <a:bodyPr>
            <a:normAutofit/>
          </a:bodyPr>
          <a:lstStyle/>
          <a:p>
            <a:r>
              <a:rPr lang="tr-TR" sz="2000" b="1" dirty="0">
                <a:solidFill>
                  <a:srgbClr val="C00000"/>
                </a:solidFill>
              </a:rPr>
              <a:t>4.3. Program TYYÇ Matrisi Alanı</a:t>
            </a: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341" t="10960" r="12476" b="14898"/>
          <a:stretch/>
        </p:blipFill>
        <p:spPr bwMode="auto">
          <a:xfrm>
            <a:off x="1043608" y="1340768"/>
            <a:ext cx="6840760" cy="4588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Düz Ok Bağlayıcısı 3"/>
          <p:cNvCxnSpPr/>
          <p:nvPr/>
        </p:nvCxnSpPr>
        <p:spPr>
          <a:xfrm>
            <a:off x="1928755" y="2420888"/>
            <a:ext cx="0"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a:off x="2740174" y="2425302"/>
            <a:ext cx="0" cy="6436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2510223" y="3068960"/>
            <a:ext cx="667170" cy="21544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800" b="1" dirty="0"/>
              <a:t>Ulusal Alan</a:t>
            </a:r>
          </a:p>
        </p:txBody>
      </p:sp>
      <p:sp>
        <p:nvSpPr>
          <p:cNvPr id="9" name="Metin kutusu 8"/>
          <p:cNvSpPr txBox="1"/>
          <p:nvPr/>
        </p:nvSpPr>
        <p:spPr>
          <a:xfrm>
            <a:off x="1719738" y="3069697"/>
            <a:ext cx="663964" cy="21544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800" b="1" dirty="0"/>
              <a:t>Temel Alan</a:t>
            </a:r>
          </a:p>
        </p:txBody>
      </p:sp>
      <p:sp>
        <p:nvSpPr>
          <p:cNvPr id="7" name="Dikdörtgen 6"/>
          <p:cNvSpPr/>
          <p:nvPr/>
        </p:nvSpPr>
        <p:spPr>
          <a:xfrm>
            <a:off x="1835696" y="2204864"/>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627784" y="2204864"/>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5540516" y="2194470"/>
            <a:ext cx="648072" cy="3528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835696" y="1772816"/>
            <a:ext cx="367240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p:cNvSpPr txBox="1"/>
          <p:nvPr/>
        </p:nvSpPr>
        <p:spPr>
          <a:xfrm>
            <a:off x="3779912" y="2514091"/>
            <a:ext cx="144810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800" b="1" dirty="0"/>
              <a:t>Program </a:t>
            </a:r>
            <a:r>
              <a:rPr lang="tr-TR" sz="800" b="1" dirty="0" err="1"/>
              <a:t>Öğr</a:t>
            </a:r>
            <a:r>
              <a:rPr lang="tr-TR" sz="800" b="1" dirty="0"/>
              <a:t>. Çıktı ve yetkilileri alanında girilen çıktılar</a:t>
            </a:r>
          </a:p>
        </p:txBody>
      </p:sp>
      <p:sp>
        <p:nvSpPr>
          <p:cNvPr id="17" name="Metin kutusu 16"/>
          <p:cNvSpPr txBox="1"/>
          <p:nvPr/>
        </p:nvSpPr>
        <p:spPr>
          <a:xfrm>
            <a:off x="6548628" y="3516617"/>
            <a:ext cx="891591" cy="21544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800" b="1" dirty="0"/>
              <a:t>TYYÇ Bilgi Paketi</a:t>
            </a:r>
          </a:p>
        </p:txBody>
      </p:sp>
      <p:cxnSp>
        <p:nvCxnSpPr>
          <p:cNvPr id="18" name="Düz Ok Bağlayıcısı 17"/>
          <p:cNvCxnSpPr/>
          <p:nvPr/>
        </p:nvCxnSpPr>
        <p:spPr>
          <a:xfrm>
            <a:off x="4427984" y="2034467"/>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p:nvPr/>
        </p:nvCxnSpPr>
        <p:spPr>
          <a:xfrm>
            <a:off x="6188588" y="3638393"/>
            <a:ext cx="36004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748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13" y="1203538"/>
            <a:ext cx="4626740" cy="429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Çentikli Sağ Ok 8"/>
          <p:cNvSpPr/>
          <p:nvPr/>
        </p:nvSpPr>
        <p:spPr>
          <a:xfrm>
            <a:off x="4355976" y="1941163"/>
            <a:ext cx="1097736" cy="27003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11" name="Çentikli Sağ Ok 10"/>
          <p:cNvSpPr/>
          <p:nvPr/>
        </p:nvSpPr>
        <p:spPr>
          <a:xfrm>
            <a:off x="4355976" y="3798041"/>
            <a:ext cx="1055706" cy="27003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12" name="Çentikli Sağ Ok 11"/>
          <p:cNvSpPr/>
          <p:nvPr/>
        </p:nvSpPr>
        <p:spPr>
          <a:xfrm>
            <a:off x="4479633" y="2557306"/>
            <a:ext cx="1010611" cy="27003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14" name="Çentikli Sağ Ok 13"/>
          <p:cNvSpPr/>
          <p:nvPr/>
        </p:nvSpPr>
        <p:spPr>
          <a:xfrm>
            <a:off x="4479634" y="3216369"/>
            <a:ext cx="1010611" cy="27003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15" name="Çentikli Sağ Ok 14"/>
          <p:cNvSpPr/>
          <p:nvPr/>
        </p:nvSpPr>
        <p:spPr>
          <a:xfrm>
            <a:off x="4355975" y="5057278"/>
            <a:ext cx="1068055" cy="27003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16" name="Çentikli Sağ Ok 15"/>
          <p:cNvSpPr/>
          <p:nvPr/>
        </p:nvSpPr>
        <p:spPr>
          <a:xfrm>
            <a:off x="4355976" y="4431518"/>
            <a:ext cx="1064332" cy="27003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19" name="Metin kutusu 18"/>
          <p:cNvSpPr txBox="1"/>
          <p:nvPr/>
        </p:nvSpPr>
        <p:spPr>
          <a:xfrm>
            <a:off x="5631762" y="1891512"/>
            <a:ext cx="1820558" cy="369332"/>
          </a:xfrm>
          <a:prstGeom prst="rect">
            <a:avLst/>
          </a:prstGeom>
          <a:noFill/>
        </p:spPr>
        <p:txBody>
          <a:bodyPr wrap="square" rtlCol="0">
            <a:spAutoFit/>
          </a:bodyPr>
          <a:lstStyle/>
          <a:p>
            <a:r>
              <a:rPr lang="tr-TR" b="1" dirty="0">
                <a:solidFill>
                  <a:srgbClr val="C00000"/>
                </a:solidFill>
              </a:rPr>
              <a:t>Bölüm Başkanı</a:t>
            </a:r>
          </a:p>
        </p:txBody>
      </p:sp>
      <p:sp>
        <p:nvSpPr>
          <p:cNvPr id="22" name="Metin kutusu 21"/>
          <p:cNvSpPr txBox="1"/>
          <p:nvPr/>
        </p:nvSpPr>
        <p:spPr>
          <a:xfrm>
            <a:off x="5720919" y="3166718"/>
            <a:ext cx="1820558" cy="369332"/>
          </a:xfrm>
          <a:prstGeom prst="rect">
            <a:avLst/>
          </a:prstGeom>
          <a:noFill/>
        </p:spPr>
        <p:txBody>
          <a:bodyPr wrap="square" rtlCol="0">
            <a:spAutoFit/>
          </a:bodyPr>
          <a:lstStyle/>
          <a:p>
            <a:r>
              <a:rPr lang="tr-TR" b="1" dirty="0">
                <a:solidFill>
                  <a:srgbClr val="C00000"/>
                </a:solidFill>
              </a:rPr>
              <a:t>Bölüm Başkanı</a:t>
            </a:r>
          </a:p>
        </p:txBody>
      </p:sp>
      <p:sp>
        <p:nvSpPr>
          <p:cNvPr id="23" name="Metin kutusu 22"/>
          <p:cNvSpPr txBox="1"/>
          <p:nvPr/>
        </p:nvSpPr>
        <p:spPr>
          <a:xfrm>
            <a:off x="5712017" y="3883405"/>
            <a:ext cx="1820558" cy="369332"/>
          </a:xfrm>
          <a:prstGeom prst="rect">
            <a:avLst/>
          </a:prstGeom>
          <a:noFill/>
        </p:spPr>
        <p:txBody>
          <a:bodyPr wrap="square" rtlCol="0">
            <a:spAutoFit/>
          </a:bodyPr>
          <a:lstStyle/>
          <a:p>
            <a:r>
              <a:rPr lang="tr-TR" b="1" dirty="0">
                <a:solidFill>
                  <a:srgbClr val="C00000"/>
                </a:solidFill>
              </a:rPr>
              <a:t>Bölüm Başkanı</a:t>
            </a:r>
          </a:p>
        </p:txBody>
      </p:sp>
      <p:sp>
        <p:nvSpPr>
          <p:cNvPr id="24" name="Metin kutusu 23"/>
          <p:cNvSpPr txBox="1"/>
          <p:nvPr/>
        </p:nvSpPr>
        <p:spPr>
          <a:xfrm>
            <a:off x="5706609" y="4431518"/>
            <a:ext cx="3108455" cy="369332"/>
          </a:xfrm>
          <a:prstGeom prst="rect">
            <a:avLst/>
          </a:prstGeom>
          <a:noFill/>
        </p:spPr>
        <p:txBody>
          <a:bodyPr wrap="square" rtlCol="0">
            <a:spAutoFit/>
          </a:bodyPr>
          <a:lstStyle/>
          <a:p>
            <a:r>
              <a:rPr lang="tr-TR" b="1" dirty="0">
                <a:solidFill>
                  <a:srgbClr val="0070C0"/>
                </a:solidFill>
              </a:rPr>
              <a:t>Derse Atanan Öğretim Elemanı</a:t>
            </a:r>
          </a:p>
        </p:txBody>
      </p:sp>
      <p:sp>
        <p:nvSpPr>
          <p:cNvPr id="25" name="Metin kutusu 24"/>
          <p:cNvSpPr txBox="1"/>
          <p:nvPr/>
        </p:nvSpPr>
        <p:spPr>
          <a:xfrm>
            <a:off x="5723740" y="5001703"/>
            <a:ext cx="1820558" cy="369332"/>
          </a:xfrm>
          <a:prstGeom prst="rect">
            <a:avLst/>
          </a:prstGeom>
          <a:noFill/>
        </p:spPr>
        <p:txBody>
          <a:bodyPr wrap="square" rtlCol="0">
            <a:spAutoFit/>
          </a:bodyPr>
          <a:lstStyle/>
          <a:p>
            <a:r>
              <a:rPr lang="tr-TR" b="1" dirty="0">
                <a:solidFill>
                  <a:srgbClr val="C00000"/>
                </a:solidFill>
              </a:rPr>
              <a:t>Bölüm Başkanı</a:t>
            </a:r>
          </a:p>
        </p:txBody>
      </p:sp>
      <p:sp>
        <p:nvSpPr>
          <p:cNvPr id="30" name="Metin kutusu 29"/>
          <p:cNvSpPr txBox="1"/>
          <p:nvPr/>
        </p:nvSpPr>
        <p:spPr>
          <a:xfrm>
            <a:off x="5721195" y="2507655"/>
            <a:ext cx="1820558" cy="369332"/>
          </a:xfrm>
          <a:prstGeom prst="rect">
            <a:avLst/>
          </a:prstGeom>
          <a:noFill/>
        </p:spPr>
        <p:txBody>
          <a:bodyPr wrap="square" rtlCol="0">
            <a:spAutoFit/>
          </a:bodyPr>
          <a:lstStyle/>
          <a:p>
            <a:r>
              <a:rPr lang="tr-TR" b="1" dirty="0">
                <a:solidFill>
                  <a:srgbClr val="C00000"/>
                </a:solidFill>
              </a:rPr>
              <a:t>Bölüm Başkanı</a:t>
            </a:r>
          </a:p>
        </p:txBody>
      </p:sp>
    </p:spTree>
    <p:extLst>
      <p:ext uri="{BB962C8B-B14F-4D97-AF65-F5344CB8AC3E}">
        <p14:creationId xmlns:p14="http://schemas.microsoft.com/office/powerpoint/2010/main" val="106027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1228998"/>
          </a:xfrm>
        </p:spPr>
        <p:txBody>
          <a:bodyPr>
            <a:noAutofit/>
          </a:bodyPr>
          <a:lstStyle/>
          <a:p>
            <a:r>
              <a:rPr lang="tr-TR" sz="2000" b="1" dirty="0">
                <a:solidFill>
                  <a:srgbClr val="C00000"/>
                </a:solidFill>
              </a:rPr>
              <a:t>1-PROGRAM BİLGİ PAKETİ İÇERİK </a:t>
            </a:r>
            <a:r>
              <a:rPr lang="tr-TR" sz="1400" dirty="0"/>
              <a:t/>
            </a:r>
            <a:br>
              <a:rPr lang="tr-TR" sz="1400" dirty="0"/>
            </a:br>
            <a:r>
              <a:rPr lang="tr-TR" sz="1200" dirty="0"/>
              <a:t>Program Bilgi Paketi İçerik Tanımları alanıdır. Açılan sayfa aşağıdadır. Aşağıdaki örnekte olduğu gibi “</a:t>
            </a:r>
            <a:r>
              <a:rPr lang="tr-TR" sz="1200" b="1" dirty="0"/>
              <a:t>Program/Programlar” </a:t>
            </a:r>
            <a:r>
              <a:rPr lang="tr-TR" sz="1200" dirty="0"/>
              <a:t>hakkında kısa ve özet bilgi Türkçe ve İngilizce yazılarak kaydedilir. Bu işlem tüm programlar için yapılır. Birliktelik olması açısından yazıların Times New Roman karakterinde, 12 punto büyüklüğünde ve siyah renkte sola yaslı olarak yazılması gerekmektedir. İçerik doldurulduktan sonra kaydet tuşunu tıklamayı unutmayınız. Kayıt işleminden sonra Program Bologna İçerik Tanımları biter. </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717" r="46078" b="31480"/>
          <a:stretch/>
        </p:blipFill>
        <p:spPr bwMode="auto">
          <a:xfrm>
            <a:off x="827584" y="1558400"/>
            <a:ext cx="7335446" cy="494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043608" y="4272752"/>
            <a:ext cx="1296144" cy="236368"/>
          </a:xfrm>
          <a:prstGeom prst="rect">
            <a:avLst/>
          </a:pr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2627784" y="6237312"/>
            <a:ext cx="1296144" cy="236368"/>
          </a:xfrm>
          <a:prstGeom prst="rect">
            <a:avLst/>
          </a:pr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C091861-3BE4-26A2-2A99-AA9F1712BE02}"/>
              </a:ext>
            </a:extLst>
          </p:cNvPr>
          <p:cNvPicPr>
            <a:picLocks noChangeAspect="1"/>
          </p:cNvPicPr>
          <p:nvPr/>
        </p:nvPicPr>
        <p:blipFill>
          <a:blip r:embed="rId3"/>
          <a:stretch>
            <a:fillRect/>
          </a:stretch>
        </p:blipFill>
        <p:spPr>
          <a:xfrm>
            <a:off x="827584" y="1776666"/>
            <a:ext cx="1656184" cy="932254"/>
          </a:xfrm>
          <a:prstGeom prst="rect">
            <a:avLst/>
          </a:prstGeom>
        </p:spPr>
      </p:pic>
    </p:spTree>
    <p:extLst>
      <p:ext uri="{BB962C8B-B14F-4D97-AF65-F5344CB8AC3E}">
        <p14:creationId xmlns:p14="http://schemas.microsoft.com/office/powerpoint/2010/main" val="370283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923" r="25480" b="42650"/>
          <a:stretch/>
        </p:blipFill>
        <p:spPr bwMode="auto">
          <a:xfrm>
            <a:off x="469725" y="1526324"/>
            <a:ext cx="8134459"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a:xfrm>
            <a:off x="395536" y="260648"/>
            <a:ext cx="8229600" cy="1143000"/>
          </a:xfrm>
        </p:spPr>
        <p:txBody>
          <a:bodyPr>
            <a:normAutofit/>
          </a:bodyPr>
          <a:lstStyle/>
          <a:p>
            <a:r>
              <a:rPr lang="tr-TR" sz="2000" b="1" dirty="0">
                <a:solidFill>
                  <a:srgbClr val="C00000"/>
                </a:solidFill>
              </a:rPr>
              <a:t>2-PROGRAM BİLGİ PAKETİ TANIMLARI</a:t>
            </a:r>
            <a:r>
              <a:rPr lang="tr-TR" sz="2000" dirty="0">
                <a:solidFill>
                  <a:srgbClr val="FF0000"/>
                </a:solidFill>
              </a:rPr>
              <a:t/>
            </a:r>
            <a:br>
              <a:rPr lang="tr-TR" sz="2000" dirty="0">
                <a:solidFill>
                  <a:srgbClr val="FF0000"/>
                </a:solidFill>
              </a:rPr>
            </a:br>
            <a:r>
              <a:rPr lang="tr-TR" sz="2000" dirty="0"/>
              <a:t>Sağda düzenle butonuna tıklanarak programa ait tüm tanımlar girilir ve kaydedilir.</a:t>
            </a:r>
          </a:p>
        </p:txBody>
      </p:sp>
      <p:sp>
        <p:nvSpPr>
          <p:cNvPr id="3" name="Dikdörtgen 2"/>
          <p:cNvSpPr/>
          <p:nvPr/>
        </p:nvSpPr>
        <p:spPr>
          <a:xfrm>
            <a:off x="8441285" y="2761173"/>
            <a:ext cx="14401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6516216" y="3055919"/>
            <a:ext cx="1173719"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800" b="1" dirty="0"/>
              <a:t>düzenleye basıldığında </a:t>
            </a:r>
          </a:p>
          <a:p>
            <a:r>
              <a:rPr lang="tr-TR" sz="800" b="1" dirty="0"/>
              <a:t>aşağıdaki kutu açılır</a:t>
            </a:r>
          </a:p>
        </p:txBody>
      </p:sp>
      <p:cxnSp>
        <p:nvCxnSpPr>
          <p:cNvPr id="6" name="Düz Ok Bağlayıcısı 5"/>
          <p:cNvCxnSpPr/>
          <p:nvPr/>
        </p:nvCxnSpPr>
        <p:spPr>
          <a:xfrm flipH="1">
            <a:off x="7717808" y="2905189"/>
            <a:ext cx="698488" cy="3621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611560" y="5085184"/>
            <a:ext cx="1152128" cy="236368"/>
          </a:xfrm>
          <a:prstGeom prst="rect">
            <a:avLst/>
          </a:pr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5220072" y="2564905"/>
            <a:ext cx="720080" cy="52135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Ok Bağlayıcısı 8"/>
          <p:cNvCxnSpPr/>
          <p:nvPr/>
        </p:nvCxnSpPr>
        <p:spPr>
          <a:xfrm>
            <a:off x="5580112" y="3129775"/>
            <a:ext cx="0" cy="82661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Metin kutusu 12"/>
          <p:cNvSpPr txBox="1"/>
          <p:nvPr/>
        </p:nvSpPr>
        <p:spPr>
          <a:xfrm>
            <a:off x="4355976" y="3968738"/>
            <a:ext cx="244827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1000" dirty="0"/>
              <a:t>Program Bilgi Paketinin tamamlanma oranı burada görülmektedir.</a:t>
            </a:r>
          </a:p>
        </p:txBody>
      </p:sp>
      <p:pic>
        <p:nvPicPr>
          <p:cNvPr id="8" name="Resim 7">
            <a:extLst>
              <a:ext uri="{FF2B5EF4-FFF2-40B4-BE49-F238E27FC236}">
                <a16:creationId xmlns:a16="http://schemas.microsoft.com/office/drawing/2014/main" id="{4DDA2845-6891-528A-F94A-6728D279573C}"/>
              </a:ext>
            </a:extLst>
          </p:cNvPr>
          <p:cNvPicPr>
            <a:picLocks noChangeAspect="1"/>
          </p:cNvPicPr>
          <p:nvPr/>
        </p:nvPicPr>
        <p:blipFill>
          <a:blip r:embed="rId3"/>
          <a:stretch>
            <a:fillRect/>
          </a:stretch>
        </p:blipFill>
        <p:spPr>
          <a:xfrm>
            <a:off x="471391" y="1536448"/>
            <a:ext cx="1315391" cy="740424"/>
          </a:xfrm>
          <a:prstGeom prst="rect">
            <a:avLst/>
          </a:prstGeom>
        </p:spPr>
      </p:pic>
    </p:spTree>
    <p:extLst>
      <p:ext uri="{BB962C8B-B14F-4D97-AF65-F5344CB8AC3E}">
        <p14:creationId xmlns:p14="http://schemas.microsoft.com/office/powerpoint/2010/main" val="1995041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b="1" dirty="0">
                <a:solidFill>
                  <a:srgbClr val="C00000"/>
                </a:solidFill>
              </a:rPr>
              <a:t>Program Bilgi Paketi Sayfası</a:t>
            </a:r>
            <a:r>
              <a:rPr lang="tr-TR" sz="2000" dirty="0"/>
              <a:t/>
            </a:r>
            <a:br>
              <a:rPr lang="tr-TR" sz="2000" dirty="0"/>
            </a:br>
            <a:r>
              <a:rPr lang="tr-TR" sz="2000" dirty="0"/>
              <a:t>(Açılan sayfa ve istenen bilgiler örnekleri ile aşağıdaki gibidir. )</a:t>
            </a:r>
          </a:p>
        </p:txBody>
      </p:sp>
      <p:pic>
        <p:nvPicPr>
          <p:cNvPr id="205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578" r="4756" b="15660"/>
          <a:stretch/>
        </p:blipFill>
        <p:spPr bwMode="auto">
          <a:xfrm>
            <a:off x="251520" y="1412776"/>
            <a:ext cx="883051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a:extLst>
              <a:ext uri="{FF2B5EF4-FFF2-40B4-BE49-F238E27FC236}">
                <a16:creationId xmlns:a16="http://schemas.microsoft.com/office/drawing/2014/main" id="{4EA99B7A-E304-E832-92FB-6E21A3B11FEE}"/>
              </a:ext>
            </a:extLst>
          </p:cNvPr>
          <p:cNvPicPr>
            <a:picLocks noChangeAspect="1"/>
          </p:cNvPicPr>
          <p:nvPr/>
        </p:nvPicPr>
        <p:blipFill>
          <a:blip r:embed="rId3"/>
          <a:stretch>
            <a:fillRect/>
          </a:stretch>
        </p:blipFill>
        <p:spPr>
          <a:xfrm>
            <a:off x="251520" y="1412776"/>
            <a:ext cx="1144484" cy="572214"/>
          </a:xfrm>
          <a:prstGeom prst="rect">
            <a:avLst/>
          </a:prstGeom>
        </p:spPr>
      </p:pic>
    </p:spTree>
    <p:extLst>
      <p:ext uri="{BB962C8B-B14F-4D97-AF65-F5344CB8AC3E}">
        <p14:creationId xmlns:p14="http://schemas.microsoft.com/office/powerpoint/2010/main" val="74629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09189612"/>
              </p:ext>
            </p:extLst>
          </p:nvPr>
        </p:nvGraphicFramePr>
        <p:xfrm>
          <a:off x="611560" y="476672"/>
          <a:ext cx="7776864" cy="6197722"/>
        </p:xfrm>
        <a:graphic>
          <a:graphicData uri="http://schemas.openxmlformats.org/drawingml/2006/table">
            <a:tbl>
              <a:tblPr firstRow="1" firstCol="1" bandRow="1">
                <a:tableStyleId>{BC89EF96-8CEA-46FF-86C4-4CE0E7609802}</a:tableStyleId>
              </a:tblPr>
              <a:tblGrid>
                <a:gridCol w="1792951">
                  <a:extLst>
                    <a:ext uri="{9D8B030D-6E8A-4147-A177-3AD203B41FA5}">
                      <a16:colId xmlns:a16="http://schemas.microsoft.com/office/drawing/2014/main" val="20000"/>
                    </a:ext>
                  </a:extLst>
                </a:gridCol>
                <a:gridCol w="5983913">
                  <a:extLst>
                    <a:ext uri="{9D8B030D-6E8A-4147-A177-3AD203B41FA5}">
                      <a16:colId xmlns:a16="http://schemas.microsoft.com/office/drawing/2014/main" val="20001"/>
                    </a:ext>
                  </a:extLst>
                </a:gridCol>
              </a:tblGrid>
              <a:tr h="211313">
                <a:tc>
                  <a:txBody>
                    <a:bodyPr/>
                    <a:lstStyle/>
                    <a:p>
                      <a:pPr>
                        <a:lnSpc>
                          <a:spcPct val="115000"/>
                        </a:lnSpc>
                        <a:spcAft>
                          <a:spcPts val="0"/>
                        </a:spcAft>
                      </a:pPr>
                      <a:r>
                        <a:rPr lang="tr-TR" sz="600" dirty="0">
                          <a:effectLst/>
                          <a:highlight>
                            <a:srgbClr val="C0C0C0"/>
                          </a:highlight>
                        </a:rPr>
                        <a:t>Kodu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highlight>
                            <a:srgbClr val="C0C0C0"/>
                          </a:highlight>
                        </a:rPr>
                        <a:t>0704012</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00"/>
                  </a:ext>
                </a:extLst>
              </a:tr>
              <a:tr h="211313">
                <a:tc>
                  <a:txBody>
                    <a:bodyPr/>
                    <a:lstStyle/>
                    <a:p>
                      <a:pPr>
                        <a:lnSpc>
                          <a:spcPct val="115000"/>
                        </a:lnSpc>
                        <a:spcAft>
                          <a:spcPts val="0"/>
                        </a:spcAft>
                      </a:pPr>
                      <a:r>
                        <a:rPr lang="tr-TR" sz="600" dirty="0">
                          <a:effectLst/>
                          <a:highlight>
                            <a:srgbClr val="C0C0C0"/>
                          </a:highlight>
                        </a:rPr>
                        <a:t>Adı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highlight>
                            <a:srgbClr val="C0C0C0"/>
                          </a:highlight>
                        </a:rPr>
                        <a:t>İŞLETME (İKİNCİ ÖĞRETİM)</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01"/>
                  </a:ext>
                </a:extLst>
              </a:tr>
              <a:tr h="105656">
                <a:tc>
                  <a:txBody>
                    <a:bodyPr/>
                    <a:lstStyle/>
                    <a:p>
                      <a:pPr>
                        <a:lnSpc>
                          <a:spcPct val="115000"/>
                        </a:lnSpc>
                        <a:spcAft>
                          <a:spcPts val="0"/>
                        </a:spcAft>
                      </a:pPr>
                      <a:r>
                        <a:rPr lang="tr-TR" sz="600" dirty="0">
                          <a:effectLst/>
                          <a:highlight>
                            <a:srgbClr val="C0C0C0"/>
                          </a:highlight>
                        </a:rPr>
                        <a:t>Temel Alan Tipi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highlight>
                            <a:srgbClr val="C0C0C0"/>
                          </a:highlight>
                        </a:rPr>
                        <a:t>{Seçin}</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02"/>
                  </a:ext>
                </a:extLst>
              </a:tr>
              <a:tr h="105656">
                <a:tc>
                  <a:txBody>
                    <a:bodyPr/>
                    <a:lstStyle/>
                    <a:p>
                      <a:pPr>
                        <a:lnSpc>
                          <a:spcPct val="115000"/>
                        </a:lnSpc>
                        <a:spcAft>
                          <a:spcPts val="0"/>
                        </a:spcAft>
                      </a:pPr>
                      <a:r>
                        <a:rPr lang="tr-TR" sz="600" dirty="0">
                          <a:effectLst/>
                        </a:rPr>
                        <a:t>E-posta Bilgileri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03"/>
                  </a:ext>
                </a:extLst>
              </a:tr>
              <a:tr h="105656">
                <a:tc>
                  <a:txBody>
                    <a:bodyPr/>
                    <a:lstStyle/>
                    <a:p>
                      <a:pPr>
                        <a:lnSpc>
                          <a:spcPct val="115000"/>
                        </a:lnSpc>
                        <a:spcAft>
                          <a:spcPts val="0"/>
                        </a:spcAft>
                      </a:pPr>
                      <a:r>
                        <a:rPr lang="tr-TR" sz="600" dirty="0">
                          <a:effectLst/>
                          <a:highlight>
                            <a:srgbClr val="C0C0C0"/>
                          </a:highlight>
                        </a:rPr>
                        <a:t>Tamamlanma Oranı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highlight>
                            <a:srgbClr val="C0C0C0"/>
                          </a:highlight>
                        </a:rPr>
                        <a:t>5</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04"/>
                  </a:ext>
                </a:extLst>
              </a:tr>
              <a:tr h="105656">
                <a:tc>
                  <a:txBody>
                    <a:bodyPr/>
                    <a:lstStyle/>
                    <a:p>
                      <a:pPr>
                        <a:lnSpc>
                          <a:spcPct val="115000"/>
                        </a:lnSpc>
                        <a:spcAft>
                          <a:spcPts val="0"/>
                        </a:spcAft>
                      </a:pPr>
                      <a:r>
                        <a:rPr lang="tr-TR" sz="600" dirty="0">
                          <a:effectLst/>
                        </a:rPr>
                        <a:t>Telefon Bilgileri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05"/>
                  </a:ext>
                </a:extLst>
              </a:tr>
              <a:tr h="105656">
                <a:tc>
                  <a:txBody>
                    <a:bodyPr/>
                    <a:lstStyle/>
                    <a:p>
                      <a:pPr>
                        <a:lnSpc>
                          <a:spcPct val="115000"/>
                        </a:lnSpc>
                        <a:spcAft>
                          <a:spcPts val="0"/>
                        </a:spcAft>
                      </a:pPr>
                      <a:r>
                        <a:rPr lang="tr-TR" sz="600" dirty="0">
                          <a:effectLst/>
                        </a:rPr>
                        <a:t>Adres Bilgileri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06"/>
                  </a:ext>
                </a:extLst>
              </a:tr>
              <a:tr h="105656">
                <a:tc>
                  <a:txBody>
                    <a:bodyPr/>
                    <a:lstStyle/>
                    <a:p>
                      <a:pPr>
                        <a:lnSpc>
                          <a:spcPct val="115000"/>
                        </a:lnSpc>
                        <a:spcAft>
                          <a:spcPts val="0"/>
                        </a:spcAft>
                      </a:pPr>
                      <a:r>
                        <a:rPr lang="tr-TR" sz="600" dirty="0" err="1">
                          <a:effectLst/>
                        </a:rPr>
                        <a:t>Fax</a:t>
                      </a:r>
                      <a:r>
                        <a:rPr lang="tr-TR" sz="600" dirty="0">
                          <a:effectLst/>
                        </a:rPr>
                        <a:t> Bilgileri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07"/>
                  </a:ext>
                </a:extLst>
              </a:tr>
              <a:tr h="105656">
                <a:tc>
                  <a:txBody>
                    <a:bodyPr/>
                    <a:lstStyle/>
                    <a:p>
                      <a:pPr>
                        <a:lnSpc>
                          <a:spcPct val="115000"/>
                        </a:lnSpc>
                        <a:spcAft>
                          <a:spcPts val="0"/>
                        </a:spcAft>
                      </a:pPr>
                      <a:r>
                        <a:rPr lang="tr-TR" sz="600" dirty="0">
                          <a:effectLst/>
                        </a:rPr>
                        <a:t>Web Adresi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Programa ait web sayfasının linki eklenir.</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08"/>
                  </a:ext>
                </a:extLst>
              </a:tr>
              <a:tr h="105656">
                <a:tc>
                  <a:txBody>
                    <a:bodyPr/>
                    <a:lstStyle/>
                    <a:p>
                      <a:pPr>
                        <a:lnSpc>
                          <a:spcPct val="115000"/>
                        </a:lnSpc>
                        <a:spcAft>
                          <a:spcPts val="0"/>
                        </a:spcAft>
                      </a:pPr>
                      <a:r>
                        <a:rPr lang="tr-TR" sz="600" dirty="0">
                          <a:effectLst/>
                        </a:rPr>
                        <a:t>Eğitim Türü(Amaçlar)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Programın amacı yazılır.</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09"/>
                  </a:ext>
                </a:extLst>
              </a:tr>
              <a:tr h="211313">
                <a:tc>
                  <a:txBody>
                    <a:bodyPr/>
                    <a:lstStyle/>
                    <a:p>
                      <a:pPr>
                        <a:lnSpc>
                          <a:spcPct val="115000"/>
                        </a:lnSpc>
                        <a:spcAft>
                          <a:spcPts val="0"/>
                        </a:spcAft>
                      </a:pPr>
                      <a:r>
                        <a:rPr lang="tr-TR" sz="600" dirty="0">
                          <a:effectLst/>
                        </a:rPr>
                        <a:t>Eğitim Türü(Amaçlar)(İngilizce)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10"/>
                  </a:ext>
                </a:extLst>
              </a:tr>
              <a:tr h="105656">
                <a:tc>
                  <a:txBody>
                    <a:bodyPr/>
                    <a:lstStyle/>
                    <a:p>
                      <a:pPr>
                        <a:lnSpc>
                          <a:spcPct val="115000"/>
                        </a:lnSpc>
                        <a:spcAft>
                          <a:spcPts val="0"/>
                        </a:spcAft>
                      </a:pPr>
                      <a:r>
                        <a:rPr lang="tr-TR" sz="600" dirty="0">
                          <a:effectLst/>
                        </a:rPr>
                        <a:t>Hedef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Programın hedefi yazılır.</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11"/>
                  </a:ext>
                </a:extLst>
              </a:tr>
              <a:tr h="105656">
                <a:tc>
                  <a:txBody>
                    <a:bodyPr/>
                    <a:lstStyle/>
                    <a:p>
                      <a:pPr>
                        <a:lnSpc>
                          <a:spcPct val="115000"/>
                        </a:lnSpc>
                        <a:spcAft>
                          <a:spcPts val="0"/>
                        </a:spcAft>
                      </a:pPr>
                      <a:r>
                        <a:rPr lang="tr-TR" sz="600" dirty="0">
                          <a:effectLst/>
                        </a:rPr>
                        <a:t>Hedef(İngilizce)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12"/>
                  </a:ext>
                </a:extLst>
              </a:tr>
              <a:tr h="105656">
                <a:tc>
                  <a:txBody>
                    <a:bodyPr/>
                    <a:lstStyle/>
                    <a:p>
                      <a:pPr>
                        <a:lnSpc>
                          <a:spcPct val="115000"/>
                        </a:lnSpc>
                        <a:spcAft>
                          <a:spcPts val="0"/>
                        </a:spcAft>
                      </a:pPr>
                      <a:r>
                        <a:rPr lang="tr-TR" sz="600" dirty="0">
                          <a:effectLst/>
                        </a:rPr>
                        <a:t>Hedef(Diğer)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13"/>
                  </a:ext>
                </a:extLst>
              </a:tr>
              <a:tr h="205260">
                <a:tc>
                  <a:txBody>
                    <a:bodyPr/>
                    <a:lstStyle/>
                    <a:p>
                      <a:pPr>
                        <a:lnSpc>
                          <a:spcPct val="115000"/>
                        </a:lnSpc>
                        <a:spcAft>
                          <a:spcPts val="0"/>
                        </a:spcAft>
                      </a:pPr>
                      <a:r>
                        <a:rPr lang="tr-TR" sz="600" dirty="0">
                          <a:effectLst/>
                        </a:rPr>
                        <a:t>Kazanılacak Derece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Örneğin; Bu programı başarıyla tamamlayan öğrenciler, Fen Bilgisi Eğitimi Lisans Programı alanında Lisans Derecesi (Fen Bilimleri) almaya hak kazanmaktadırlar.</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14"/>
                  </a:ext>
                </a:extLst>
              </a:tr>
              <a:tr h="105656">
                <a:tc>
                  <a:txBody>
                    <a:bodyPr/>
                    <a:lstStyle/>
                    <a:p>
                      <a:pPr>
                        <a:lnSpc>
                          <a:spcPct val="115000"/>
                        </a:lnSpc>
                        <a:spcAft>
                          <a:spcPts val="0"/>
                        </a:spcAft>
                      </a:pPr>
                      <a:r>
                        <a:rPr lang="tr-TR" sz="600" dirty="0">
                          <a:effectLst/>
                        </a:rPr>
                        <a:t>Kazanılacak Derece(İngilizce)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15"/>
                  </a:ext>
                </a:extLst>
              </a:tr>
              <a:tr h="105656">
                <a:tc>
                  <a:txBody>
                    <a:bodyPr/>
                    <a:lstStyle/>
                    <a:p>
                      <a:pPr>
                        <a:lnSpc>
                          <a:spcPct val="115000"/>
                        </a:lnSpc>
                        <a:spcAft>
                          <a:spcPts val="0"/>
                        </a:spcAft>
                      </a:pPr>
                      <a:r>
                        <a:rPr lang="tr-TR" sz="600" dirty="0">
                          <a:effectLst/>
                        </a:rPr>
                        <a:t>Kabul Koşulları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Örneğin; Lise veya dengi okul ve </a:t>
                      </a:r>
                      <a:r>
                        <a:rPr lang="tr-TR" sz="700" dirty="0" err="1">
                          <a:effectLst/>
                        </a:rPr>
                        <a:t>önlisans</a:t>
                      </a:r>
                      <a:r>
                        <a:rPr lang="tr-TR" sz="700" dirty="0">
                          <a:effectLst/>
                        </a:rPr>
                        <a:t> mezunu olmak, ÖSYM tarafından belirlenen şartları sağlamış olmak zorundadır.</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16"/>
                  </a:ext>
                </a:extLst>
              </a:tr>
              <a:tr h="105656">
                <a:tc>
                  <a:txBody>
                    <a:bodyPr/>
                    <a:lstStyle/>
                    <a:p>
                      <a:pPr>
                        <a:lnSpc>
                          <a:spcPct val="115000"/>
                        </a:lnSpc>
                        <a:spcAft>
                          <a:spcPts val="0"/>
                        </a:spcAft>
                      </a:pPr>
                      <a:r>
                        <a:rPr lang="tr-TR" sz="600" dirty="0">
                          <a:effectLst/>
                        </a:rPr>
                        <a:t>Kabul Koşulları(İngilizce)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17"/>
                  </a:ext>
                </a:extLst>
              </a:tr>
              <a:tr h="205260">
                <a:tc>
                  <a:txBody>
                    <a:bodyPr/>
                    <a:lstStyle/>
                    <a:p>
                      <a:pPr>
                        <a:lnSpc>
                          <a:spcPct val="115000"/>
                        </a:lnSpc>
                        <a:spcAft>
                          <a:spcPts val="0"/>
                        </a:spcAft>
                      </a:pPr>
                      <a:r>
                        <a:rPr lang="tr-TR" sz="600" dirty="0">
                          <a:effectLst/>
                        </a:rPr>
                        <a:t>Üst Kademeye Geçiş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Örneğin; Lisans eğitimini başarı ile tamamlayan adaylar ALES in ilgili puan türünden geçerli not almaları koşuluyla lisansüstü programlarda öğrenim görebilirler.</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18"/>
                  </a:ext>
                </a:extLst>
              </a:tr>
              <a:tr h="211313">
                <a:tc>
                  <a:txBody>
                    <a:bodyPr/>
                    <a:lstStyle/>
                    <a:p>
                      <a:pPr>
                        <a:lnSpc>
                          <a:spcPct val="115000"/>
                        </a:lnSpc>
                        <a:spcAft>
                          <a:spcPts val="0"/>
                        </a:spcAft>
                      </a:pPr>
                      <a:r>
                        <a:rPr lang="tr-TR" sz="600" dirty="0">
                          <a:effectLst/>
                        </a:rPr>
                        <a:t>Üst Kademeye Geçiş(İngilizce)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 </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19"/>
                  </a:ext>
                </a:extLst>
              </a:tr>
              <a:tr h="211313">
                <a:tc>
                  <a:txBody>
                    <a:bodyPr/>
                    <a:lstStyle/>
                    <a:p>
                      <a:pPr>
                        <a:lnSpc>
                          <a:spcPct val="115000"/>
                        </a:lnSpc>
                        <a:spcAft>
                          <a:spcPts val="0"/>
                        </a:spcAft>
                      </a:pPr>
                      <a:r>
                        <a:rPr lang="tr-TR" sz="600" dirty="0">
                          <a:effectLst/>
                        </a:rPr>
                        <a:t>Mezuniyet Koşulları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Programda mevcut olan (toplam 240 AKTS karşılığı) derslerin tümünü başarı ile tamamlayan ve 4.00 üzerinden en az 2.00 ağırlıklı not ortalaması elde eden öğrencilere ………  alanında lisans diploması verilir.</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20"/>
                  </a:ext>
                </a:extLst>
              </a:tr>
              <a:tr h="211313">
                <a:tc>
                  <a:txBody>
                    <a:bodyPr/>
                    <a:lstStyle/>
                    <a:p>
                      <a:pPr>
                        <a:lnSpc>
                          <a:spcPct val="115000"/>
                        </a:lnSpc>
                        <a:spcAft>
                          <a:spcPts val="0"/>
                        </a:spcAft>
                      </a:pPr>
                      <a:r>
                        <a:rPr lang="tr-TR" sz="600" dirty="0">
                          <a:effectLst/>
                        </a:rPr>
                        <a:t>Mezuniyet Koşulları(İngilizce)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dirty="0">
                          <a:effectLst/>
                        </a:rPr>
                        <a:t> </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21"/>
                  </a:ext>
                </a:extLst>
              </a:tr>
              <a:tr h="105656">
                <a:tc>
                  <a:txBody>
                    <a:bodyPr/>
                    <a:lstStyle/>
                    <a:p>
                      <a:pPr>
                        <a:lnSpc>
                          <a:spcPct val="115000"/>
                        </a:lnSpc>
                        <a:spcAft>
                          <a:spcPts val="0"/>
                        </a:spcAft>
                      </a:pPr>
                      <a:r>
                        <a:rPr lang="tr-TR" sz="600" dirty="0">
                          <a:effectLst/>
                        </a:rPr>
                        <a:t>Tarihçe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Programın tarihçesi</a:t>
                      </a:r>
                      <a:endParaRPr lang="tr-TR" sz="700">
                        <a:effectLst/>
                        <a:latin typeface="Calibri"/>
                        <a:ea typeface="Calibri"/>
                        <a:cs typeface="Times New Roman"/>
                      </a:endParaRPr>
                    </a:p>
                  </a:txBody>
                  <a:tcPr marL="43729" marR="43729" marT="0" marB="0"/>
                </a:tc>
                <a:extLst>
                  <a:ext uri="{0D108BD9-81ED-4DB2-BD59-A6C34878D82A}">
                    <a16:rowId xmlns:a16="http://schemas.microsoft.com/office/drawing/2014/main" val="10022"/>
                  </a:ext>
                </a:extLst>
              </a:tr>
              <a:tr h="105656">
                <a:tc>
                  <a:txBody>
                    <a:bodyPr/>
                    <a:lstStyle/>
                    <a:p>
                      <a:pPr>
                        <a:lnSpc>
                          <a:spcPct val="115000"/>
                        </a:lnSpc>
                        <a:spcAft>
                          <a:spcPts val="0"/>
                        </a:spcAft>
                      </a:pPr>
                      <a:r>
                        <a:rPr lang="tr-TR" sz="600" dirty="0">
                          <a:effectLst/>
                        </a:rPr>
                        <a:t>Tarihçe (İngilizce)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 </a:t>
                      </a:r>
                      <a:endParaRPr lang="tr-TR" sz="700">
                        <a:effectLst/>
                        <a:latin typeface="Calibri"/>
                        <a:ea typeface="Calibri"/>
                        <a:cs typeface="Times New Roman"/>
                      </a:endParaRPr>
                    </a:p>
                  </a:txBody>
                  <a:tcPr marL="43729" marR="43729" marT="0" marB="0"/>
                </a:tc>
                <a:extLst>
                  <a:ext uri="{0D108BD9-81ED-4DB2-BD59-A6C34878D82A}">
                    <a16:rowId xmlns:a16="http://schemas.microsoft.com/office/drawing/2014/main" val="10023"/>
                  </a:ext>
                </a:extLst>
              </a:tr>
              <a:tr h="105656">
                <a:tc>
                  <a:txBody>
                    <a:bodyPr/>
                    <a:lstStyle/>
                    <a:p>
                      <a:pPr>
                        <a:lnSpc>
                          <a:spcPct val="115000"/>
                        </a:lnSpc>
                        <a:spcAft>
                          <a:spcPts val="0"/>
                        </a:spcAft>
                      </a:pPr>
                      <a:r>
                        <a:rPr lang="tr-TR" sz="600" dirty="0">
                          <a:effectLst/>
                        </a:rPr>
                        <a:t>Mezun İstihdam Olanakları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Program mezunlarının iş istihdamları hakkında bilgi</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24"/>
                  </a:ext>
                </a:extLst>
              </a:tr>
              <a:tr h="211313">
                <a:tc>
                  <a:txBody>
                    <a:bodyPr/>
                    <a:lstStyle/>
                    <a:p>
                      <a:pPr>
                        <a:lnSpc>
                          <a:spcPct val="115000"/>
                        </a:lnSpc>
                        <a:spcAft>
                          <a:spcPts val="0"/>
                        </a:spcAft>
                      </a:pPr>
                      <a:r>
                        <a:rPr lang="tr-TR" sz="600" dirty="0">
                          <a:effectLst/>
                        </a:rPr>
                        <a:t>Mezun İstihdam Olanakları (İngilizce)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 </a:t>
                      </a:r>
                      <a:endParaRPr lang="tr-TR" sz="700">
                        <a:effectLst/>
                        <a:latin typeface="Calibri"/>
                        <a:ea typeface="Calibri"/>
                        <a:cs typeface="Times New Roman"/>
                      </a:endParaRPr>
                    </a:p>
                  </a:txBody>
                  <a:tcPr marL="43729" marR="43729" marT="0" marB="0"/>
                </a:tc>
                <a:extLst>
                  <a:ext uri="{0D108BD9-81ED-4DB2-BD59-A6C34878D82A}">
                    <a16:rowId xmlns:a16="http://schemas.microsoft.com/office/drawing/2014/main" val="10025"/>
                  </a:ext>
                </a:extLst>
              </a:tr>
              <a:tr h="211313">
                <a:tc>
                  <a:txBody>
                    <a:bodyPr/>
                    <a:lstStyle/>
                    <a:p>
                      <a:pPr>
                        <a:lnSpc>
                          <a:spcPct val="115000"/>
                        </a:lnSpc>
                        <a:spcAft>
                          <a:spcPts val="0"/>
                        </a:spcAft>
                      </a:pPr>
                      <a:r>
                        <a:rPr lang="tr-TR" sz="600" dirty="0">
                          <a:effectLst/>
                        </a:rPr>
                        <a:t>Mezun İstihdam Olanakları (Diğer)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 </a:t>
                      </a:r>
                      <a:endParaRPr lang="tr-TR" sz="700">
                        <a:effectLst/>
                        <a:latin typeface="Calibri"/>
                        <a:ea typeface="Calibri"/>
                        <a:cs typeface="Times New Roman"/>
                      </a:endParaRPr>
                    </a:p>
                  </a:txBody>
                  <a:tcPr marL="43729" marR="43729" marT="0" marB="0"/>
                </a:tc>
                <a:extLst>
                  <a:ext uri="{0D108BD9-81ED-4DB2-BD59-A6C34878D82A}">
                    <a16:rowId xmlns:a16="http://schemas.microsoft.com/office/drawing/2014/main" val="10026"/>
                  </a:ext>
                </a:extLst>
              </a:tr>
              <a:tr h="316969">
                <a:tc>
                  <a:txBody>
                    <a:bodyPr/>
                    <a:lstStyle/>
                    <a:p>
                      <a:pPr>
                        <a:lnSpc>
                          <a:spcPct val="115000"/>
                        </a:lnSpc>
                        <a:spcAft>
                          <a:spcPts val="0"/>
                        </a:spcAft>
                      </a:pPr>
                      <a:r>
                        <a:rPr lang="tr-TR" sz="600" dirty="0">
                          <a:effectLst/>
                        </a:rPr>
                        <a:t>Sınavlar, Ölçme ve Değerlendirme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Örneğin; Bu programda; ara sınav, ödev, alıştırma, proje, uygulama ve dönem sonu sınavı gibi farklı değerlendirme yöntemleri uygulanmaktadır. Değerlendirme yöntemleri arasında klasik sınav, çoktan seçmeli sınav, ev ödevi, performans değerlendirme ve ürün değerlendirme yer alabilir. Bir dersin notu, yukarıdaki unsurların değerlendirilmesi sonucunda belirlenir ve harf olarak verilir.</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27"/>
                  </a:ext>
                </a:extLst>
              </a:tr>
              <a:tr h="211313">
                <a:tc>
                  <a:txBody>
                    <a:bodyPr/>
                    <a:lstStyle/>
                    <a:p>
                      <a:pPr>
                        <a:lnSpc>
                          <a:spcPct val="115000"/>
                        </a:lnSpc>
                        <a:spcAft>
                          <a:spcPts val="0"/>
                        </a:spcAft>
                      </a:pPr>
                      <a:r>
                        <a:rPr lang="tr-TR" sz="600" dirty="0">
                          <a:effectLst/>
                        </a:rPr>
                        <a:t>Sınavlar, Ölçme ve Değerlendirme(</a:t>
                      </a:r>
                      <a:r>
                        <a:rPr lang="tr-TR" sz="600" dirty="0" err="1">
                          <a:effectLst/>
                        </a:rPr>
                        <a:t>İng</a:t>
                      </a:r>
                      <a:r>
                        <a:rPr lang="tr-TR" sz="600" dirty="0">
                          <a:effectLst/>
                        </a:rPr>
                        <a:t>)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 </a:t>
                      </a:r>
                      <a:endParaRPr lang="tr-TR" sz="700">
                        <a:effectLst/>
                        <a:latin typeface="Calibri"/>
                        <a:ea typeface="Calibri"/>
                        <a:cs typeface="Times New Roman"/>
                      </a:endParaRPr>
                    </a:p>
                  </a:txBody>
                  <a:tcPr marL="43729" marR="43729" marT="0" marB="0"/>
                </a:tc>
                <a:extLst>
                  <a:ext uri="{0D108BD9-81ED-4DB2-BD59-A6C34878D82A}">
                    <a16:rowId xmlns:a16="http://schemas.microsoft.com/office/drawing/2014/main" val="10028"/>
                  </a:ext>
                </a:extLst>
              </a:tr>
              <a:tr h="105656">
                <a:tc>
                  <a:txBody>
                    <a:bodyPr/>
                    <a:lstStyle/>
                    <a:p>
                      <a:pPr>
                        <a:lnSpc>
                          <a:spcPct val="115000"/>
                        </a:lnSpc>
                        <a:spcAft>
                          <a:spcPts val="0"/>
                        </a:spcAft>
                      </a:pPr>
                      <a:r>
                        <a:rPr lang="tr-TR" sz="600" dirty="0">
                          <a:effectLst/>
                        </a:rPr>
                        <a:t>Program Profili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 </a:t>
                      </a:r>
                      <a:endParaRPr lang="tr-TR" sz="700">
                        <a:effectLst/>
                        <a:latin typeface="Calibri"/>
                        <a:ea typeface="Calibri"/>
                        <a:cs typeface="Times New Roman"/>
                      </a:endParaRPr>
                    </a:p>
                  </a:txBody>
                  <a:tcPr marL="43729" marR="43729" marT="0" marB="0"/>
                </a:tc>
                <a:extLst>
                  <a:ext uri="{0D108BD9-81ED-4DB2-BD59-A6C34878D82A}">
                    <a16:rowId xmlns:a16="http://schemas.microsoft.com/office/drawing/2014/main" val="10029"/>
                  </a:ext>
                </a:extLst>
              </a:tr>
              <a:tr h="140785">
                <a:tc>
                  <a:txBody>
                    <a:bodyPr/>
                    <a:lstStyle/>
                    <a:p>
                      <a:pPr>
                        <a:lnSpc>
                          <a:spcPct val="115000"/>
                        </a:lnSpc>
                        <a:spcAft>
                          <a:spcPts val="0"/>
                        </a:spcAft>
                      </a:pPr>
                      <a:r>
                        <a:rPr lang="tr-TR" sz="600" dirty="0">
                          <a:effectLst/>
                        </a:rPr>
                        <a:t>Program Profili (İngilizce)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 </a:t>
                      </a:r>
                      <a:endParaRPr lang="tr-TR" sz="700">
                        <a:effectLst/>
                        <a:latin typeface="Calibri"/>
                        <a:ea typeface="Calibri"/>
                        <a:cs typeface="Times New Roman"/>
                      </a:endParaRPr>
                    </a:p>
                  </a:txBody>
                  <a:tcPr marL="43729" marR="43729" marT="0" marB="0"/>
                </a:tc>
                <a:extLst>
                  <a:ext uri="{0D108BD9-81ED-4DB2-BD59-A6C34878D82A}">
                    <a16:rowId xmlns:a16="http://schemas.microsoft.com/office/drawing/2014/main" val="10030"/>
                  </a:ext>
                </a:extLst>
              </a:tr>
              <a:tr h="211313">
                <a:tc>
                  <a:txBody>
                    <a:bodyPr/>
                    <a:lstStyle/>
                    <a:p>
                      <a:pPr>
                        <a:lnSpc>
                          <a:spcPct val="115000"/>
                        </a:lnSpc>
                        <a:spcAft>
                          <a:spcPts val="0"/>
                        </a:spcAft>
                      </a:pPr>
                      <a:r>
                        <a:rPr lang="tr-TR" sz="600" dirty="0">
                          <a:effectLst/>
                        </a:rPr>
                        <a:t>Önceki Öğrenimin Tanınması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Bölüme kabul edilen bir öğrencinin önceden aldığı dersler varsa ve derslerin kredisi ile içeriği uygunsa bu dersler kabul edilir.</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31"/>
                  </a:ext>
                </a:extLst>
              </a:tr>
              <a:tr h="211313">
                <a:tc>
                  <a:txBody>
                    <a:bodyPr/>
                    <a:lstStyle/>
                    <a:p>
                      <a:pPr>
                        <a:lnSpc>
                          <a:spcPct val="115000"/>
                        </a:lnSpc>
                        <a:spcAft>
                          <a:spcPts val="0"/>
                        </a:spcAft>
                      </a:pPr>
                      <a:r>
                        <a:rPr lang="tr-TR" sz="600" dirty="0">
                          <a:effectLst/>
                        </a:rPr>
                        <a:t>Önceki Öğrenimin Tanınması (İngilizce)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a:effectLst/>
                        </a:rPr>
                        <a:t> </a:t>
                      </a:r>
                      <a:endParaRPr lang="tr-TR" sz="700">
                        <a:effectLst/>
                        <a:latin typeface="Calibri"/>
                        <a:ea typeface="Calibri"/>
                        <a:cs typeface="Times New Roman"/>
                      </a:endParaRPr>
                    </a:p>
                  </a:txBody>
                  <a:tcPr marL="43729" marR="43729" marT="0" marB="0"/>
                </a:tc>
                <a:extLst>
                  <a:ext uri="{0D108BD9-81ED-4DB2-BD59-A6C34878D82A}">
                    <a16:rowId xmlns:a16="http://schemas.microsoft.com/office/drawing/2014/main" val="10032"/>
                  </a:ext>
                </a:extLst>
              </a:tr>
              <a:tr h="105656">
                <a:tc>
                  <a:txBody>
                    <a:bodyPr/>
                    <a:lstStyle/>
                    <a:p>
                      <a:pPr>
                        <a:lnSpc>
                          <a:spcPct val="115000"/>
                        </a:lnSpc>
                        <a:spcAft>
                          <a:spcPts val="0"/>
                        </a:spcAft>
                      </a:pPr>
                      <a:r>
                        <a:rPr lang="tr-TR" sz="600" dirty="0">
                          <a:effectLst/>
                        </a:rPr>
                        <a:t>Yeterlilik Koşulları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a:effectLst/>
                        </a:rPr>
                        <a:t>ÖSYM’nin yaptığı yüksek öğretime giriş sınavlarından gerekli puanı almak</a:t>
                      </a:r>
                      <a:endParaRPr lang="tr-TR" sz="700">
                        <a:effectLst/>
                        <a:latin typeface="Calibri"/>
                        <a:ea typeface="Calibri"/>
                        <a:cs typeface="Times New Roman"/>
                      </a:endParaRPr>
                    </a:p>
                  </a:txBody>
                  <a:tcPr marL="43729" marR="43729" marT="0" marB="0"/>
                </a:tc>
                <a:extLst>
                  <a:ext uri="{0D108BD9-81ED-4DB2-BD59-A6C34878D82A}">
                    <a16:rowId xmlns:a16="http://schemas.microsoft.com/office/drawing/2014/main" val="10033"/>
                  </a:ext>
                </a:extLst>
              </a:tr>
              <a:tr h="105656">
                <a:tc>
                  <a:txBody>
                    <a:bodyPr/>
                    <a:lstStyle/>
                    <a:p>
                      <a:pPr>
                        <a:lnSpc>
                          <a:spcPct val="115000"/>
                        </a:lnSpc>
                        <a:spcAft>
                          <a:spcPts val="0"/>
                        </a:spcAft>
                      </a:pPr>
                      <a:r>
                        <a:rPr lang="tr-TR" sz="600" dirty="0">
                          <a:effectLst/>
                        </a:rPr>
                        <a:t>Yeterlilik Koşulları (İngilizce)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a:effectLst/>
                        </a:rPr>
                        <a:t> </a:t>
                      </a:r>
                      <a:endParaRPr lang="tr-TR" sz="700">
                        <a:effectLst/>
                        <a:latin typeface="Calibri"/>
                        <a:ea typeface="Calibri"/>
                        <a:cs typeface="Times New Roman"/>
                      </a:endParaRPr>
                    </a:p>
                  </a:txBody>
                  <a:tcPr marL="43729" marR="43729" marT="0" marB="0"/>
                </a:tc>
                <a:extLst>
                  <a:ext uri="{0D108BD9-81ED-4DB2-BD59-A6C34878D82A}">
                    <a16:rowId xmlns:a16="http://schemas.microsoft.com/office/drawing/2014/main" val="10034"/>
                  </a:ext>
                </a:extLst>
              </a:tr>
              <a:tr h="105656">
                <a:tc>
                  <a:txBody>
                    <a:bodyPr/>
                    <a:lstStyle/>
                    <a:p>
                      <a:pPr>
                        <a:lnSpc>
                          <a:spcPct val="115000"/>
                        </a:lnSpc>
                        <a:spcAft>
                          <a:spcPts val="0"/>
                        </a:spcAft>
                      </a:pPr>
                      <a:r>
                        <a:rPr lang="tr-TR" sz="600" dirty="0">
                          <a:effectLst/>
                        </a:rPr>
                        <a:t>İletişim Bilgileri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a:effectLst/>
                        </a:rPr>
                        <a:t>Programın web sayfası linki</a:t>
                      </a:r>
                      <a:endParaRPr lang="tr-TR" sz="700">
                        <a:effectLst/>
                        <a:latin typeface="Calibri"/>
                        <a:ea typeface="Calibri"/>
                        <a:cs typeface="Times New Roman"/>
                      </a:endParaRPr>
                    </a:p>
                  </a:txBody>
                  <a:tcPr marL="43729" marR="43729" marT="0" marB="0"/>
                </a:tc>
                <a:extLst>
                  <a:ext uri="{0D108BD9-81ED-4DB2-BD59-A6C34878D82A}">
                    <a16:rowId xmlns:a16="http://schemas.microsoft.com/office/drawing/2014/main" val="10035"/>
                  </a:ext>
                </a:extLst>
              </a:tr>
              <a:tr h="105656">
                <a:tc>
                  <a:txBody>
                    <a:bodyPr/>
                    <a:lstStyle/>
                    <a:p>
                      <a:pPr>
                        <a:lnSpc>
                          <a:spcPct val="115000"/>
                        </a:lnSpc>
                        <a:spcAft>
                          <a:spcPts val="0"/>
                        </a:spcAft>
                      </a:pPr>
                      <a:r>
                        <a:rPr lang="tr-TR" sz="600" dirty="0">
                          <a:effectLst/>
                        </a:rPr>
                        <a:t>İletişim Bilgileri (İngilizce)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a:effectLst/>
                        </a:rPr>
                        <a:t> </a:t>
                      </a:r>
                      <a:endParaRPr lang="tr-TR" sz="700">
                        <a:effectLst/>
                        <a:latin typeface="Calibri"/>
                        <a:ea typeface="Calibri"/>
                        <a:cs typeface="Times New Roman"/>
                      </a:endParaRPr>
                    </a:p>
                  </a:txBody>
                  <a:tcPr marL="43729" marR="43729" marT="0" marB="0"/>
                </a:tc>
                <a:extLst>
                  <a:ext uri="{0D108BD9-81ED-4DB2-BD59-A6C34878D82A}">
                    <a16:rowId xmlns:a16="http://schemas.microsoft.com/office/drawing/2014/main" val="10036"/>
                  </a:ext>
                </a:extLst>
              </a:tr>
              <a:tr h="211313">
                <a:tc>
                  <a:txBody>
                    <a:bodyPr/>
                    <a:lstStyle/>
                    <a:p>
                      <a:pPr>
                        <a:lnSpc>
                          <a:spcPct val="115000"/>
                        </a:lnSpc>
                        <a:spcAft>
                          <a:spcPts val="0"/>
                        </a:spcAft>
                      </a:pPr>
                      <a:r>
                        <a:rPr lang="tr-TR" sz="600" dirty="0">
                          <a:effectLst/>
                        </a:rPr>
                        <a:t>Akademik Personel Bilgileri(</a:t>
                      </a:r>
                      <a:r>
                        <a:rPr lang="tr-TR" sz="600" dirty="0" err="1">
                          <a:effectLst/>
                        </a:rPr>
                        <a:t>Url</a:t>
                      </a:r>
                      <a:r>
                        <a:rPr lang="tr-TR" sz="600" dirty="0">
                          <a:effectLst/>
                        </a:rPr>
                        <a:t>)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700" dirty="0">
                          <a:effectLst/>
                        </a:rPr>
                        <a:t>Programın web sayfasında bulunan akademik personel sayfası linki</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37"/>
                  </a:ext>
                </a:extLst>
              </a:tr>
              <a:tr h="211313">
                <a:tc>
                  <a:txBody>
                    <a:bodyPr/>
                    <a:lstStyle/>
                    <a:p>
                      <a:pPr>
                        <a:lnSpc>
                          <a:spcPct val="115000"/>
                        </a:lnSpc>
                        <a:spcAft>
                          <a:spcPts val="0"/>
                        </a:spcAft>
                      </a:pPr>
                      <a:r>
                        <a:rPr lang="tr-TR" sz="600" dirty="0">
                          <a:effectLst/>
                        </a:rPr>
                        <a:t>Akademik Personel Bilgileri (İngilizce)(</a:t>
                      </a:r>
                      <a:r>
                        <a:rPr lang="tr-TR" sz="600" dirty="0" err="1">
                          <a:effectLst/>
                        </a:rPr>
                        <a:t>Url</a:t>
                      </a:r>
                      <a:r>
                        <a:rPr lang="tr-TR" sz="600" dirty="0">
                          <a:effectLst/>
                        </a:rPr>
                        <a:t>)	</a:t>
                      </a:r>
                      <a:endParaRPr lang="tr-TR" sz="700" dirty="0">
                        <a:effectLst/>
                        <a:latin typeface="Calibri"/>
                        <a:ea typeface="Calibri"/>
                        <a:cs typeface="Times New Roman"/>
                      </a:endParaRPr>
                    </a:p>
                  </a:txBody>
                  <a:tcPr marL="43729" marR="43729" marT="0" marB="0"/>
                </a:tc>
                <a:tc>
                  <a:txBody>
                    <a:bodyPr/>
                    <a:lstStyle/>
                    <a:p>
                      <a:pPr>
                        <a:lnSpc>
                          <a:spcPct val="115000"/>
                        </a:lnSpc>
                        <a:spcAft>
                          <a:spcPts val="0"/>
                        </a:spcAft>
                      </a:pPr>
                      <a:r>
                        <a:rPr lang="tr-TR" sz="600" dirty="0">
                          <a:effectLst/>
                        </a:rPr>
                        <a:t> </a:t>
                      </a:r>
                      <a:endParaRPr lang="tr-TR" sz="700" dirty="0">
                        <a:effectLst/>
                        <a:latin typeface="Calibri"/>
                        <a:ea typeface="Calibri"/>
                        <a:cs typeface="Times New Roman"/>
                      </a:endParaRPr>
                    </a:p>
                  </a:txBody>
                  <a:tcPr marL="43729" marR="43729" marT="0" marB="0"/>
                </a:tc>
                <a:extLst>
                  <a:ext uri="{0D108BD9-81ED-4DB2-BD59-A6C34878D82A}">
                    <a16:rowId xmlns:a16="http://schemas.microsoft.com/office/drawing/2014/main" val="10038"/>
                  </a:ext>
                </a:extLst>
              </a:tr>
            </a:tbl>
          </a:graphicData>
        </a:graphic>
      </p:graphicFrame>
    </p:spTree>
    <p:extLst>
      <p:ext uri="{BB962C8B-B14F-4D97-AF65-F5344CB8AC3E}">
        <p14:creationId xmlns:p14="http://schemas.microsoft.com/office/powerpoint/2010/main" val="188783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6330" y="692696"/>
            <a:ext cx="8229600" cy="1930226"/>
          </a:xfrm>
        </p:spPr>
        <p:txBody>
          <a:bodyPr>
            <a:normAutofit fontScale="90000"/>
          </a:bodyPr>
          <a:lstStyle/>
          <a:p>
            <a:r>
              <a:rPr lang="tr-TR" sz="2200" b="1" dirty="0">
                <a:solidFill>
                  <a:srgbClr val="C00000"/>
                </a:solidFill>
              </a:rPr>
              <a:t>3- PROGRAM ÖĞR. ÇIKTILARI VE YETKİLİLERİ</a:t>
            </a:r>
            <a:r>
              <a:rPr lang="tr-TR" sz="1800" b="1" dirty="0">
                <a:solidFill>
                  <a:srgbClr val="C00000"/>
                </a:solidFill>
              </a:rPr>
              <a:t/>
            </a:r>
            <a:br>
              <a:rPr lang="tr-TR" sz="1800" b="1" dirty="0">
                <a:solidFill>
                  <a:srgbClr val="C00000"/>
                </a:solidFill>
              </a:rPr>
            </a:br>
            <a:r>
              <a:rPr lang="tr-TR" sz="1200" dirty="0">
                <a:solidFill>
                  <a:srgbClr val="C00000"/>
                </a:solidFill>
              </a:rPr>
              <a:t/>
            </a:r>
            <a:br>
              <a:rPr lang="tr-TR" sz="1200" dirty="0">
                <a:solidFill>
                  <a:srgbClr val="C00000"/>
                </a:solidFill>
              </a:rPr>
            </a:br>
            <a:r>
              <a:rPr lang="tr-TR" sz="1300" b="1" dirty="0">
                <a:solidFill>
                  <a:srgbClr val="C00000"/>
                </a:solidFill>
              </a:rPr>
              <a:t>3.1. </a:t>
            </a:r>
            <a:r>
              <a:rPr lang="tr-TR" sz="1300" dirty="0">
                <a:solidFill>
                  <a:prstClr val="black"/>
                </a:solidFill>
              </a:rPr>
              <a:t>Seçilen Programın Yetkilileri ve Öğrenme Çıktıları eklenir. Aşağıdaki örnekte olduğu gibi “Programın Yetkilileri” ve “Öğrenme Çıktıları”  hakkında maddeler halinde bilgiler Türkçe ve İngilizce yazılarak kaydedilir. Bu işlem tüm programlar için yapılır. Programlar arasında geçiş yapmak için yukarıdaki filtreyi kullanınız. Veri eklemek için “+” simgesine tıklayınız. İçerik doldurulduktan sonra kaydet tuşunu tıklamayı unutmayınız.</a:t>
            </a:r>
            <a:br>
              <a:rPr lang="tr-TR" sz="1300" dirty="0">
                <a:solidFill>
                  <a:prstClr val="black"/>
                </a:solidFill>
              </a:rPr>
            </a:br>
            <a:r>
              <a:rPr lang="tr-TR" sz="1300" b="1" dirty="0">
                <a:solidFill>
                  <a:srgbClr val="C00000"/>
                </a:solidFill>
              </a:rPr>
              <a:t>3.2. </a:t>
            </a:r>
            <a:r>
              <a:rPr lang="tr-TR" sz="1300" dirty="0">
                <a:solidFill>
                  <a:prstClr val="black"/>
                </a:solidFill>
              </a:rPr>
              <a:t>Bilgiler tüm programlar için Türkçe ve İngilizce olarak kayıtlanır. Burada öğrencilerin programdan mezun olduktan sonra kazanabileceği beceriler ve yetenekler vs. yazılır. Bu kısma girilen tüm bilgiler diploma ekine basıldığından buradaki bilginin “metin karakter sayısı max.500 karakter olacak şekilde” yazılması gerekir. Örneğin aşağıda 11 maddelik öğrenme çıktısı eklenmiştir. Bu 11 öğrenme çıktısının İngilizce kısmından diploma ekine basılacaktır. </a:t>
            </a:r>
            <a:br>
              <a:rPr lang="tr-TR" sz="1300" dirty="0">
                <a:solidFill>
                  <a:prstClr val="black"/>
                </a:solidFill>
              </a:rPr>
            </a:br>
            <a:endParaRPr lang="tr-TR" sz="1300" dirty="0"/>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815" r="1433" b="38897"/>
          <a:stretch/>
        </p:blipFill>
        <p:spPr bwMode="auto">
          <a:xfrm>
            <a:off x="273187" y="2708920"/>
            <a:ext cx="8461537"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8500824" y="3131389"/>
            <a:ext cx="15162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Ok Bağlayıcısı 6"/>
          <p:cNvCxnSpPr/>
          <p:nvPr/>
        </p:nvCxnSpPr>
        <p:spPr>
          <a:xfrm flipH="1">
            <a:off x="7771636" y="3318919"/>
            <a:ext cx="729188" cy="2976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8496436" y="4953154"/>
            <a:ext cx="106294" cy="116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Düz Ok Bağlayıcısı 11"/>
          <p:cNvCxnSpPr/>
          <p:nvPr/>
        </p:nvCxnSpPr>
        <p:spPr>
          <a:xfrm flipH="1">
            <a:off x="7579040" y="5011473"/>
            <a:ext cx="917396" cy="2171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7884368" y="3679624"/>
            <a:ext cx="1002197"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800" b="1" dirty="0"/>
              <a:t>Artıya basıldığında </a:t>
            </a:r>
          </a:p>
          <a:p>
            <a:r>
              <a:rPr lang="tr-TR" sz="800" b="1" dirty="0"/>
              <a:t>yandaki kutu açılır</a:t>
            </a:r>
          </a:p>
        </p:txBody>
      </p:sp>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168" y="5004257"/>
            <a:ext cx="2464882" cy="735844"/>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4212" y="3429000"/>
            <a:ext cx="2247319" cy="759299"/>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sp>
        <p:nvSpPr>
          <p:cNvPr id="17" name="Yuvarlatılmış Dikdörtgen 16"/>
          <p:cNvSpPr/>
          <p:nvPr/>
        </p:nvSpPr>
        <p:spPr>
          <a:xfrm>
            <a:off x="1339990" y="2820305"/>
            <a:ext cx="1656184" cy="4986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Metin kutusu 24"/>
          <p:cNvSpPr txBox="1"/>
          <p:nvPr/>
        </p:nvSpPr>
        <p:spPr>
          <a:xfrm>
            <a:off x="7999726" y="5202902"/>
            <a:ext cx="1002197"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800" b="1" dirty="0"/>
              <a:t>Artıya basıldığında </a:t>
            </a:r>
          </a:p>
          <a:p>
            <a:r>
              <a:rPr lang="tr-TR" sz="800" b="1" dirty="0"/>
              <a:t>yandaki kutu açılır</a:t>
            </a:r>
          </a:p>
        </p:txBody>
      </p:sp>
      <p:sp>
        <p:nvSpPr>
          <p:cNvPr id="15" name="Dikdörtgen 14"/>
          <p:cNvSpPr/>
          <p:nvPr/>
        </p:nvSpPr>
        <p:spPr>
          <a:xfrm>
            <a:off x="251520" y="5949280"/>
            <a:ext cx="1152128" cy="236368"/>
          </a:xfrm>
          <a:prstGeom prst="rect">
            <a:avLst/>
          </a:pr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8A6A7D11-3E15-2D6C-DE4C-3D9FD56DDA98}"/>
              </a:ext>
            </a:extLst>
          </p:cNvPr>
          <p:cNvPicPr>
            <a:picLocks noChangeAspect="1"/>
          </p:cNvPicPr>
          <p:nvPr/>
        </p:nvPicPr>
        <p:blipFill>
          <a:blip r:embed="rId5"/>
          <a:stretch>
            <a:fillRect/>
          </a:stretch>
        </p:blipFill>
        <p:spPr>
          <a:xfrm>
            <a:off x="266529" y="2696633"/>
            <a:ext cx="1080120" cy="607992"/>
          </a:xfrm>
          <a:prstGeom prst="rect">
            <a:avLst/>
          </a:prstGeom>
        </p:spPr>
      </p:pic>
    </p:spTree>
    <p:extLst>
      <p:ext uri="{BB962C8B-B14F-4D97-AF65-F5344CB8AC3E}">
        <p14:creationId xmlns:p14="http://schemas.microsoft.com/office/powerpoint/2010/main" val="197332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b="1" dirty="0">
                <a:solidFill>
                  <a:srgbClr val="C00000"/>
                </a:solidFill>
              </a:rPr>
              <a:t>4- TYYÇ TEMEL TANIMLAMALARI</a:t>
            </a:r>
            <a:br>
              <a:rPr lang="tr-TR" sz="2000" b="1" dirty="0">
                <a:solidFill>
                  <a:srgbClr val="C00000"/>
                </a:solidFill>
              </a:rPr>
            </a:br>
            <a:r>
              <a:rPr lang="tr-TR" sz="2000" b="1" dirty="0">
                <a:solidFill>
                  <a:srgbClr val="C00000"/>
                </a:solidFill>
              </a:rPr>
              <a:t>4.1. </a:t>
            </a:r>
            <a:r>
              <a:rPr lang="tr-TR" sz="2000" b="1" dirty="0" err="1">
                <a:solidFill>
                  <a:srgbClr val="C00000"/>
                </a:solidFill>
              </a:rPr>
              <a:t>Tyyç</a:t>
            </a:r>
            <a:r>
              <a:rPr lang="tr-TR" sz="2000" b="1" dirty="0">
                <a:solidFill>
                  <a:srgbClr val="C00000"/>
                </a:solidFill>
              </a:rPr>
              <a:t> Temel Tanımlamaları Öncesi Bilinmesi Gerekenler</a:t>
            </a:r>
            <a:endParaRPr lang="tr-TR" sz="2000" dirty="0"/>
          </a:p>
        </p:txBody>
      </p:sp>
      <p:sp>
        <p:nvSpPr>
          <p:cNvPr id="3" name="İçerik Yer Tutucusu 2"/>
          <p:cNvSpPr>
            <a:spLocks noGrp="1"/>
          </p:cNvSpPr>
          <p:nvPr>
            <p:ph idx="1"/>
          </p:nvPr>
        </p:nvSpPr>
        <p:spPr/>
        <p:txBody>
          <a:bodyPr>
            <a:normAutofit fontScale="40000" lnSpcReduction="20000"/>
          </a:bodyPr>
          <a:lstStyle/>
          <a:p>
            <a:pPr marL="0" indent="0">
              <a:buNone/>
            </a:pPr>
            <a:r>
              <a:rPr lang="tr-TR" b="1" dirty="0">
                <a:solidFill>
                  <a:srgbClr val="C00000"/>
                </a:solidFill>
              </a:rPr>
              <a:t>4.1.1. TYYÇ-Program Yeterlilikleri İlişkisi Matrisinin Doldurulması</a:t>
            </a:r>
          </a:p>
          <a:p>
            <a:pPr marL="0" indent="0">
              <a:buNone/>
            </a:pPr>
            <a:endParaRPr lang="tr-TR" b="1" dirty="0">
              <a:solidFill>
                <a:srgbClr val="C00000"/>
              </a:solidFill>
            </a:endParaRPr>
          </a:p>
          <a:p>
            <a:pPr marL="0" indent="0">
              <a:buNone/>
            </a:pPr>
            <a:r>
              <a:rPr lang="tr-TR" dirty="0"/>
              <a:t>Bologna Bilgi Sistemimizde program çıktılarının TYYÇ ile ilişkilendirilmesi gerekmektedir. Bu matrisin doldurulması ile ilgili bilgi aşağıda kısaca özetlenmiştir.</a:t>
            </a:r>
          </a:p>
          <a:p>
            <a:pPr marL="0" indent="0">
              <a:buNone/>
            </a:pPr>
            <a:r>
              <a:rPr lang="tr-TR" dirty="0"/>
              <a:t>Program Yeterliliklerini görüntülemek için "Program Yeterlilikleri" başlığının altında yer alan sayıların üzerine geliniz. Bu sayılar öğretim elemanlarımız tarafından girilen program çıktılarını belirtmektedir.</a:t>
            </a:r>
          </a:p>
          <a:p>
            <a:pPr>
              <a:buFont typeface="Wingdings" panose="05000000000000000000" pitchFamily="2" charset="2"/>
              <a:buChar char="§"/>
            </a:pPr>
            <a:r>
              <a:rPr lang="tr-TR" dirty="0"/>
              <a:t>Ulusal Yeterlilikleri görüntülemek için "Ulusal Yeterlilik Çerçevesi" başlığının altında (gri renk ile belirtilmiş) yer alan sayıların üzerine geliniz. Ulusal Yeterlilikler sistemde hali hazırda mevcuttur.</a:t>
            </a:r>
          </a:p>
          <a:p>
            <a:pPr>
              <a:buFont typeface="Wingdings" panose="05000000000000000000" pitchFamily="2" charset="2"/>
              <a:buChar char="§"/>
            </a:pPr>
            <a:r>
              <a:rPr lang="tr-TR" dirty="0"/>
              <a:t>Temel Alan Yeterliliklerini görüntülemek için "Temel Alan" başlığının altında (</a:t>
            </a:r>
            <a:r>
              <a:rPr lang="tr-TR" b="1" dirty="0">
                <a:solidFill>
                  <a:schemeClr val="accent5">
                    <a:lumMod val="75000"/>
                  </a:schemeClr>
                </a:solidFill>
              </a:rPr>
              <a:t>turkuaz</a:t>
            </a:r>
            <a:r>
              <a:rPr lang="tr-TR" dirty="0"/>
              <a:t> renk ile belirtilmiş) yer alan sayıların üzerine geliniz. </a:t>
            </a:r>
          </a:p>
          <a:p>
            <a:pPr>
              <a:buFont typeface="Wingdings" panose="05000000000000000000" pitchFamily="2" charset="2"/>
              <a:buChar char="§"/>
            </a:pPr>
            <a:r>
              <a:rPr lang="tr-TR" dirty="0"/>
              <a:t>Temel Alanlar öğretim elemanları tarafından sisteme işlenmelidir.</a:t>
            </a:r>
          </a:p>
          <a:p>
            <a:pPr>
              <a:buFont typeface="Wingdings" panose="05000000000000000000" pitchFamily="2" charset="2"/>
              <a:buChar char="§"/>
            </a:pPr>
            <a:r>
              <a:rPr lang="tr-TR" dirty="0"/>
              <a:t>Tabloda ilgili renk (</a:t>
            </a:r>
            <a:r>
              <a:rPr lang="tr-TR" b="1" dirty="0">
                <a:solidFill>
                  <a:schemeClr val="bg1">
                    <a:lumMod val="65000"/>
                  </a:schemeClr>
                </a:solidFill>
              </a:rPr>
              <a:t>gri</a:t>
            </a:r>
            <a:r>
              <a:rPr lang="tr-TR" dirty="0"/>
              <a:t>, </a:t>
            </a:r>
            <a:r>
              <a:rPr lang="tr-TR" b="1" dirty="0">
                <a:solidFill>
                  <a:schemeClr val="accent5">
                    <a:lumMod val="75000"/>
                  </a:schemeClr>
                </a:solidFill>
              </a:rPr>
              <a:t>turkuaz</a:t>
            </a:r>
            <a:r>
              <a:rPr lang="tr-TR" dirty="0"/>
              <a:t>) ile boyanmış kutuların üzerine gelerek Program Yeterlilikleri - Ulusal / Temel Alan Yeterlilik ilişkisini görüntüleyebilirsiniz.</a:t>
            </a:r>
          </a:p>
          <a:p>
            <a:pPr>
              <a:buFont typeface="Wingdings" panose="05000000000000000000" pitchFamily="2" charset="2"/>
              <a:buChar char="§"/>
            </a:pPr>
            <a:endParaRPr lang="tr-TR" dirty="0"/>
          </a:p>
          <a:p>
            <a:pPr marL="0" indent="0">
              <a:buNone/>
            </a:pPr>
            <a:r>
              <a:rPr lang="tr-TR" b="1" dirty="0">
                <a:solidFill>
                  <a:srgbClr val="C00000"/>
                </a:solidFill>
              </a:rPr>
              <a:t>4.1.2. İzlenecek Adımlar:</a:t>
            </a:r>
          </a:p>
          <a:p>
            <a:pPr marL="0" indent="0">
              <a:buNone/>
            </a:pPr>
            <a:endParaRPr lang="tr-TR" b="1" dirty="0">
              <a:solidFill>
                <a:srgbClr val="C00000"/>
              </a:solidFill>
            </a:endParaRPr>
          </a:p>
          <a:p>
            <a:pPr>
              <a:buFont typeface="Wingdings" panose="05000000000000000000" pitchFamily="2" charset="2"/>
              <a:buChar char="§"/>
            </a:pPr>
            <a:r>
              <a:rPr lang="tr-TR" dirty="0"/>
              <a:t>Adım1: </a:t>
            </a:r>
            <a:r>
              <a:rPr lang="tr-TR" b="1" dirty="0">
                <a:solidFill>
                  <a:srgbClr val="C00000"/>
                </a:solidFill>
              </a:rPr>
              <a:t>http://tyyc.yok.gov.tr/ </a:t>
            </a:r>
            <a:r>
              <a:rPr lang="tr-TR" dirty="0"/>
              <a:t>adresinden ‘’TYYÇ temel Alan ve Programları’’ çubuğu bulunur.</a:t>
            </a:r>
          </a:p>
          <a:p>
            <a:pPr>
              <a:buFont typeface="Wingdings" panose="05000000000000000000" pitchFamily="2" charset="2"/>
              <a:buChar char="§"/>
            </a:pPr>
            <a:r>
              <a:rPr lang="tr-TR" dirty="0"/>
              <a:t>Adım2: Buradan ‘’Temel Alanda yer alan Türkiye’deki eğitim-öğretim programları’’ tıklanarak bölüm/programımızın temel alanı tespit edilir.</a:t>
            </a:r>
          </a:p>
          <a:p>
            <a:pPr>
              <a:buFont typeface="Wingdings" panose="05000000000000000000" pitchFamily="2" charset="2"/>
              <a:buChar char="§"/>
            </a:pPr>
            <a:r>
              <a:rPr lang="tr-TR" dirty="0"/>
              <a:t>Adım3: Temel alan belirlendikten sonra bu bilgiden yararlanarak ‘’Temel Alan Yeterlilikleri’’ tıklanır ve bölüm/programımızın temel alan yeterlilikleri elde edilir.</a:t>
            </a:r>
          </a:p>
          <a:p>
            <a:pPr>
              <a:buFont typeface="Wingdings" panose="05000000000000000000" pitchFamily="2" charset="2"/>
              <a:buChar char="§"/>
            </a:pPr>
            <a:r>
              <a:rPr lang="tr-TR" dirty="0"/>
              <a:t>Adım4: Bu veriler Beceri/Bilgi/Yetkinlik olarak gruplandırılarak sisteme işlenir.</a:t>
            </a:r>
          </a:p>
          <a:p>
            <a:pPr>
              <a:buFont typeface="Wingdings" panose="05000000000000000000" pitchFamily="2" charset="2"/>
              <a:buChar char="§"/>
            </a:pPr>
            <a:r>
              <a:rPr lang="tr-TR" dirty="0"/>
              <a:t>Adım5: Son olarak da, Temel Alanlar işlendikten sonra hazır hale gelen Program TYYÇ Matrisi doldurulur.</a:t>
            </a:r>
          </a:p>
          <a:p>
            <a:endParaRPr lang="tr-TR" dirty="0"/>
          </a:p>
        </p:txBody>
      </p:sp>
    </p:spTree>
    <p:extLst>
      <p:ext uri="{BB962C8B-B14F-4D97-AF65-F5344CB8AC3E}">
        <p14:creationId xmlns:p14="http://schemas.microsoft.com/office/powerpoint/2010/main" val="25034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b="1" dirty="0">
                <a:solidFill>
                  <a:srgbClr val="C00000"/>
                </a:solidFill>
              </a:rPr>
              <a:t>4.2. </a:t>
            </a:r>
            <a:r>
              <a:rPr lang="tr-TR" sz="2000" b="1" dirty="0" err="1">
                <a:solidFill>
                  <a:srgbClr val="C00000"/>
                </a:solidFill>
              </a:rPr>
              <a:t>Tyyç</a:t>
            </a:r>
            <a:r>
              <a:rPr lang="tr-TR" sz="2000" b="1" dirty="0">
                <a:solidFill>
                  <a:srgbClr val="C00000"/>
                </a:solidFill>
              </a:rPr>
              <a:t> Temel Tanımlamaları Alanı</a:t>
            </a:r>
            <a:br>
              <a:rPr lang="tr-TR" sz="2000" b="1" dirty="0">
                <a:solidFill>
                  <a:srgbClr val="C00000"/>
                </a:solidFill>
              </a:rPr>
            </a:br>
            <a:endParaRPr lang="tr-TR" sz="2000" b="1" dirty="0">
              <a:solidFill>
                <a:srgbClr val="C00000"/>
              </a:solidFill>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006" r="9622" b="32815"/>
          <a:stretch/>
        </p:blipFill>
        <p:spPr bwMode="auto">
          <a:xfrm>
            <a:off x="539552" y="1844824"/>
            <a:ext cx="773247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Yuvarlatılmış Dikdörtgen 4"/>
          <p:cNvSpPr/>
          <p:nvPr/>
        </p:nvSpPr>
        <p:spPr>
          <a:xfrm>
            <a:off x="1691680" y="1916832"/>
            <a:ext cx="3024336"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8010382" y="2978950"/>
            <a:ext cx="108012" cy="108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7912507" y="3860755"/>
            <a:ext cx="108012" cy="108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a:off x="7131418" y="3212976"/>
            <a:ext cx="1029703"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800" b="1" dirty="0"/>
              <a:t>ekleye basıldığında </a:t>
            </a:r>
          </a:p>
          <a:p>
            <a:r>
              <a:rPr lang="tr-TR" sz="800" b="1" dirty="0"/>
              <a:t>yandaki kutu açılır</a:t>
            </a:r>
          </a:p>
        </p:txBody>
      </p:sp>
      <p:sp>
        <p:nvSpPr>
          <p:cNvPr id="12" name="Metin kutusu 11"/>
          <p:cNvSpPr txBox="1"/>
          <p:nvPr/>
        </p:nvSpPr>
        <p:spPr>
          <a:xfrm>
            <a:off x="6982041" y="4077072"/>
            <a:ext cx="1173719"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800" b="1" dirty="0"/>
              <a:t>düzenleye basıldığında </a:t>
            </a:r>
          </a:p>
          <a:p>
            <a:r>
              <a:rPr lang="tr-TR" sz="800" b="1" dirty="0"/>
              <a:t>yandaki kutu açılır</a:t>
            </a:r>
          </a:p>
        </p:txBody>
      </p:sp>
      <p:sp>
        <p:nvSpPr>
          <p:cNvPr id="13" name="Dikdörtgen 12"/>
          <p:cNvSpPr/>
          <p:nvPr/>
        </p:nvSpPr>
        <p:spPr>
          <a:xfrm>
            <a:off x="8076145" y="4581128"/>
            <a:ext cx="108012" cy="108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792704"/>
            <a:ext cx="2262387" cy="840543"/>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139" y="3807898"/>
            <a:ext cx="2550418" cy="889293"/>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cxnSp>
        <p:nvCxnSpPr>
          <p:cNvPr id="18" name="Düz Ok Bağlayıcısı 17"/>
          <p:cNvCxnSpPr/>
          <p:nvPr/>
        </p:nvCxnSpPr>
        <p:spPr>
          <a:xfrm flipH="1">
            <a:off x="6982041" y="3032956"/>
            <a:ext cx="93046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flipH="1">
            <a:off x="6982041" y="3914761"/>
            <a:ext cx="89643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Dikdörtgen 22"/>
          <p:cNvSpPr/>
          <p:nvPr/>
        </p:nvSpPr>
        <p:spPr>
          <a:xfrm>
            <a:off x="2123728" y="2479018"/>
            <a:ext cx="1296144" cy="1440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Metin kutusu 24"/>
          <p:cNvSpPr txBox="1"/>
          <p:nvPr/>
        </p:nvSpPr>
        <p:spPr>
          <a:xfrm>
            <a:off x="2256948" y="3090160"/>
            <a:ext cx="1029703"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800" b="1" dirty="0"/>
              <a:t>Matris girişi için bu alan kullanılır. </a:t>
            </a:r>
          </a:p>
        </p:txBody>
      </p:sp>
      <p:cxnSp>
        <p:nvCxnSpPr>
          <p:cNvPr id="26" name="Düz Ok Bağlayıcısı 25"/>
          <p:cNvCxnSpPr/>
          <p:nvPr/>
        </p:nvCxnSpPr>
        <p:spPr>
          <a:xfrm>
            <a:off x="2765530" y="2677040"/>
            <a:ext cx="0" cy="35591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8C13A858-1A4A-10F6-B26A-438B432AF60B}"/>
              </a:ext>
            </a:extLst>
          </p:cNvPr>
          <p:cNvPicPr>
            <a:picLocks noChangeAspect="1"/>
          </p:cNvPicPr>
          <p:nvPr/>
        </p:nvPicPr>
        <p:blipFill>
          <a:blip r:embed="rId5"/>
          <a:stretch>
            <a:fillRect/>
          </a:stretch>
        </p:blipFill>
        <p:spPr>
          <a:xfrm>
            <a:off x="556797" y="1844824"/>
            <a:ext cx="1023399" cy="576064"/>
          </a:xfrm>
          <a:prstGeom prst="rect">
            <a:avLst/>
          </a:prstGeom>
        </p:spPr>
      </p:pic>
    </p:spTree>
    <p:extLst>
      <p:ext uri="{BB962C8B-B14F-4D97-AF65-F5344CB8AC3E}">
        <p14:creationId xmlns:p14="http://schemas.microsoft.com/office/powerpoint/2010/main" val="278839481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832</Words>
  <Application>Microsoft Office PowerPoint</Application>
  <PresentationFormat>Ekran Gösterisi (4:3)</PresentationFormat>
  <Paragraphs>137</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Times New Roman</vt:lpstr>
      <vt:lpstr>Wingdings</vt:lpstr>
      <vt:lpstr>Ofis Teması</vt:lpstr>
      <vt:lpstr>BİLGİ PAKETİ (BOLOGNA) İŞLEMLERİ ÖNCESİ YAPILMASI GEREKENLER</vt:lpstr>
      <vt:lpstr>PowerPoint Sunusu</vt:lpstr>
      <vt:lpstr>1-PROGRAM BİLGİ PAKETİ İÇERİK  Program Bilgi Paketi İçerik Tanımları alanıdır. Açılan sayfa aşağıdadır. Aşağıdaki örnekte olduğu gibi “Program/Programlar” hakkında kısa ve özet bilgi Türkçe ve İngilizce yazılarak kaydedilir. Bu işlem tüm programlar için yapılır. Birliktelik olması açısından yazıların Times New Roman karakterinde, 12 punto büyüklüğünde ve siyah renkte sola yaslı olarak yazılması gerekmektedir. İçerik doldurulduktan sonra kaydet tuşunu tıklamayı unutmayınız. Kayıt işleminden sonra Program Bologna İçerik Tanımları biter. </vt:lpstr>
      <vt:lpstr>2-PROGRAM BİLGİ PAKETİ TANIMLARI Sağda düzenle butonuna tıklanarak programa ait tüm tanımlar girilir ve kaydedilir.</vt:lpstr>
      <vt:lpstr>Program Bilgi Paketi Sayfası (Açılan sayfa ve istenen bilgiler örnekleri ile aşağıdaki gibidir. )</vt:lpstr>
      <vt:lpstr>PowerPoint Sunusu</vt:lpstr>
      <vt:lpstr>3- PROGRAM ÖĞR. ÇIKTILARI VE YETKİLİLERİ  3.1. Seçilen Programın Yetkilileri ve Öğrenme Çıktıları eklenir. Aşağıdaki örnekte olduğu gibi “Programın Yetkilileri” ve “Öğrenme Çıktıları”  hakkında maddeler halinde bilgiler Türkçe ve İngilizce yazılarak kaydedilir. Bu işlem tüm programlar için yapılır. Programlar arasında geçiş yapmak için yukarıdaki filtreyi kullanınız. Veri eklemek için “+” simgesine tıklayınız. İçerik doldurulduktan sonra kaydet tuşunu tıklamayı unutmayınız. 3.2. Bilgiler tüm programlar için Türkçe ve İngilizce olarak kayıtlanır. Burada öğrencilerin programdan mezun olduktan sonra kazanabileceği beceriler ve yetenekler vs. yazılır. Bu kısma girilen tüm bilgiler diploma ekine basıldığından buradaki bilginin “metin karakter sayısı max.500 karakter olacak şekilde” yazılması gerekir. Örneğin aşağıda 11 maddelik öğrenme çıktısı eklenmiştir. Bu 11 öğrenme çıktısının İngilizce kısmından diploma ekine basılacaktır.  </vt:lpstr>
      <vt:lpstr>4- TYYÇ TEMEL TANIMLAMALARI 4.1. Tyyç Temel Tanımlamaları Öncesi Bilinmesi Gerekenler</vt:lpstr>
      <vt:lpstr>4.2. Tyyç Temel Tanımlamaları Alanı </vt:lpstr>
      <vt:lpstr>4.3. Program TYYÇ Matrisi Alanı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technopc</dc:creator>
  <cp:lastModifiedBy>pc-Bilg</cp:lastModifiedBy>
  <cp:revision>63</cp:revision>
  <cp:lastPrinted>2021-03-29T06:49:20Z</cp:lastPrinted>
  <dcterms:created xsi:type="dcterms:W3CDTF">2021-03-18T09:47:13Z</dcterms:created>
  <dcterms:modified xsi:type="dcterms:W3CDTF">2025-10-15T11:59:57Z</dcterms:modified>
</cp:coreProperties>
</file>